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bin" ContentType="audio/unknown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58"/>
  </p:notesMasterIdLst>
  <p:handoutMasterIdLst>
    <p:handoutMasterId r:id="rId59"/>
  </p:handoutMasterIdLst>
  <p:sldIdLst>
    <p:sldId id="471" r:id="rId2"/>
    <p:sldId id="470" r:id="rId3"/>
    <p:sldId id="1410" r:id="rId4"/>
    <p:sldId id="1233" r:id="rId5"/>
    <p:sldId id="1211" r:id="rId6"/>
    <p:sldId id="1197" r:id="rId7"/>
    <p:sldId id="1421" r:id="rId8"/>
    <p:sldId id="1221" r:id="rId9"/>
    <p:sldId id="1439" r:id="rId10"/>
    <p:sldId id="1238" r:id="rId11"/>
    <p:sldId id="1429" r:id="rId12"/>
    <p:sldId id="1440" r:id="rId13"/>
    <p:sldId id="1452" r:id="rId14"/>
    <p:sldId id="965" r:id="rId15"/>
    <p:sldId id="265" r:id="rId16"/>
    <p:sldId id="1431" r:id="rId17"/>
    <p:sldId id="1442" r:id="rId18"/>
    <p:sldId id="1109" r:id="rId19"/>
    <p:sldId id="1443" r:id="rId20"/>
    <p:sldId id="1444" r:id="rId21"/>
    <p:sldId id="1239" r:id="rId22"/>
    <p:sldId id="1433" r:id="rId23"/>
    <p:sldId id="1265" r:id="rId24"/>
    <p:sldId id="1215" r:id="rId25"/>
    <p:sldId id="1203" r:id="rId26"/>
    <p:sldId id="1204" r:id="rId27"/>
    <p:sldId id="1434" r:id="rId28"/>
    <p:sldId id="1435" r:id="rId29"/>
    <p:sldId id="1436" r:id="rId30"/>
    <p:sldId id="1437" r:id="rId31"/>
    <p:sldId id="1262" r:id="rId32"/>
    <p:sldId id="1451" r:id="rId33"/>
    <p:sldId id="532" r:id="rId34"/>
    <p:sldId id="533" r:id="rId35"/>
    <p:sldId id="1020" r:id="rId36"/>
    <p:sldId id="507" r:id="rId37"/>
    <p:sldId id="1034" r:id="rId38"/>
    <p:sldId id="513" r:id="rId39"/>
    <p:sldId id="518" r:id="rId40"/>
    <p:sldId id="504" r:id="rId41"/>
    <p:sldId id="536" r:id="rId42"/>
    <p:sldId id="537" r:id="rId43"/>
    <p:sldId id="538" r:id="rId44"/>
    <p:sldId id="539" r:id="rId45"/>
    <p:sldId id="540" r:id="rId46"/>
    <p:sldId id="541" r:id="rId47"/>
    <p:sldId id="519" r:id="rId48"/>
    <p:sldId id="457" r:id="rId49"/>
    <p:sldId id="477" r:id="rId50"/>
    <p:sldId id="544" r:id="rId51"/>
    <p:sldId id="1445" r:id="rId52"/>
    <p:sldId id="1446" r:id="rId53"/>
    <p:sldId id="1447" r:id="rId54"/>
    <p:sldId id="1448" r:id="rId55"/>
    <p:sldId id="1449" r:id="rId56"/>
    <p:sldId id="145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carlyl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282" autoAdjust="0"/>
    <p:restoredTop sz="99887" autoAdjust="0"/>
  </p:normalViewPr>
  <p:slideViewPr>
    <p:cSldViewPr snapToGrid="0" snapToObjects="1">
      <p:cViewPr varScale="1">
        <p:scale>
          <a:sx n="194" d="100"/>
          <a:sy n="194" d="100"/>
        </p:scale>
        <p:origin x="1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andacarlyle:Documents:ICAEW:Advanced%20Stort%20telling:Decluttering%20Example%20with%20the%20graph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amandacarlyle:Documents:ICAEW:Advanced%20Stort%20telling:Decluttering%20Example%20with%20the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tyn_smith:Documents:20.%20Work:10.%20EHS:10.%20Clients:65.%20Alcatel:10.%20Course%20Content%20Ideas:TFL%20Risk%20Buble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246665595371996E-2"/>
          <c:y val="3.5040431266846403E-2"/>
          <c:w val="0.86548674272858706"/>
          <c:h val="0.75644544431946004"/>
        </c:manualLayout>
      </c:layout>
      <c:lineChart>
        <c:grouping val="standar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Ticket Volume Processed</c:v>
                </c:pt>
              </c:strCache>
            </c:strRef>
          </c:tx>
          <c:cat>
            <c:strRef>
              <c:f>Sheet1!$K$4:$K$15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Sheet1!$L$4:$L$15</c:f>
              <c:numCache>
                <c:formatCode>0.00</c:formatCode>
                <c:ptCount val="12"/>
                <c:pt idx="0">
                  <c:v>150</c:v>
                </c:pt>
                <c:pt idx="1">
                  <c:v>175</c:v>
                </c:pt>
                <c:pt idx="2">
                  <c:v>240</c:v>
                </c:pt>
                <c:pt idx="3">
                  <c:v>150</c:v>
                </c:pt>
                <c:pt idx="4">
                  <c:v>175</c:v>
                </c:pt>
                <c:pt idx="5">
                  <c:v>150</c:v>
                </c:pt>
                <c:pt idx="6">
                  <c:v>130</c:v>
                </c:pt>
                <c:pt idx="7">
                  <c:v>150</c:v>
                </c:pt>
                <c:pt idx="8">
                  <c:v>130</c:v>
                </c:pt>
                <c:pt idx="9">
                  <c:v>100</c:v>
                </c:pt>
                <c:pt idx="10">
                  <c:v>110</c:v>
                </c:pt>
                <c:pt idx="11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EC-9A40-829A-6376331D3511}"/>
            </c:ext>
          </c:extLst>
        </c:ser>
        <c:ser>
          <c:idx val="1"/>
          <c:order val="1"/>
          <c:tx>
            <c:strRef>
              <c:f>Sheet1!$M$3</c:f>
              <c:strCache>
                <c:ptCount val="1"/>
                <c:pt idx="0">
                  <c:v>Ticket Volume Received</c:v>
                </c:pt>
              </c:strCache>
            </c:strRef>
          </c:tx>
          <c:cat>
            <c:strRef>
              <c:f>Sheet1!$K$4:$K$15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Sheet1!$M$4:$M$15</c:f>
              <c:numCache>
                <c:formatCode>0.00</c:formatCode>
                <c:ptCount val="12"/>
                <c:pt idx="0">
                  <c:v>150</c:v>
                </c:pt>
                <c:pt idx="1">
                  <c:v>175</c:v>
                </c:pt>
                <c:pt idx="2">
                  <c:v>240</c:v>
                </c:pt>
                <c:pt idx="3">
                  <c:v>150</c:v>
                </c:pt>
                <c:pt idx="4">
                  <c:v>175</c:v>
                </c:pt>
                <c:pt idx="5">
                  <c:v>160</c:v>
                </c:pt>
                <c:pt idx="6">
                  <c:v>140</c:v>
                </c:pt>
                <c:pt idx="7">
                  <c:v>200</c:v>
                </c:pt>
                <c:pt idx="8">
                  <c:v>160</c:v>
                </c:pt>
                <c:pt idx="9">
                  <c:v>150</c:v>
                </c:pt>
                <c:pt idx="10">
                  <c:v>155</c:v>
                </c:pt>
                <c:pt idx="11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EC-9A40-829A-6376331D3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8320344"/>
        <c:axId val="2065816440"/>
      </c:lineChart>
      <c:catAx>
        <c:axId val="2078320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5816440"/>
        <c:crossesAt val="0"/>
        <c:auto val="1"/>
        <c:lblAlgn val="ctr"/>
        <c:lblOffset val="100"/>
        <c:noMultiLvlLbl val="0"/>
      </c:catAx>
      <c:valAx>
        <c:axId val="2065816440"/>
        <c:scaling>
          <c:orientation val="minMax"/>
          <c:max val="300"/>
          <c:min val="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078320344"/>
        <c:crosses val="autoZero"/>
        <c:crossBetween val="between"/>
        <c:majorUnit val="50"/>
        <c:minorUnit val="10"/>
      </c:valAx>
    </c:plotArea>
    <c:legend>
      <c:legendPos val="r"/>
      <c:layout>
        <c:manualLayout>
          <c:xMode val="edge"/>
          <c:yMode val="edge"/>
          <c:x val="0.14197830628314301"/>
          <c:y val="0.87736910244709998"/>
          <c:w val="0.66618495902297903"/>
          <c:h val="0.108263684020629"/>
        </c:manualLayout>
      </c:layout>
      <c:overlay val="0"/>
    </c:legend>
    <c:plotVisOnly val="1"/>
    <c:dispBlanksAs val="gap"/>
    <c:showDLblsOverMax val="0"/>
  </c:chart>
  <c:spPr>
    <a:ln w="508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246665595371996E-2"/>
          <c:y val="3.5040431266846403E-2"/>
          <c:w val="0.86548674272858706"/>
          <c:h val="0.88864946444632198"/>
        </c:manualLayout>
      </c:layout>
      <c:lineChart>
        <c:grouping val="standar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Ticket Volume Processed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Sheet1!$K$4:$K$15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Sheet1!$L$4:$L$15</c:f>
              <c:numCache>
                <c:formatCode>0.00</c:formatCode>
                <c:ptCount val="12"/>
                <c:pt idx="0">
                  <c:v>150</c:v>
                </c:pt>
                <c:pt idx="1">
                  <c:v>175</c:v>
                </c:pt>
                <c:pt idx="2">
                  <c:v>240</c:v>
                </c:pt>
                <c:pt idx="3">
                  <c:v>150</c:v>
                </c:pt>
                <c:pt idx="4">
                  <c:v>175</c:v>
                </c:pt>
                <c:pt idx="5">
                  <c:v>150</c:v>
                </c:pt>
                <c:pt idx="6">
                  <c:v>130</c:v>
                </c:pt>
                <c:pt idx="7">
                  <c:v>150</c:v>
                </c:pt>
                <c:pt idx="8">
                  <c:v>130</c:v>
                </c:pt>
                <c:pt idx="9">
                  <c:v>100</c:v>
                </c:pt>
                <c:pt idx="10">
                  <c:v>110</c:v>
                </c:pt>
                <c:pt idx="11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65-124B-B1F4-25142F69F0E1}"/>
            </c:ext>
          </c:extLst>
        </c:ser>
        <c:ser>
          <c:idx val="1"/>
          <c:order val="1"/>
          <c:tx>
            <c:strRef>
              <c:f>Sheet1!$M$3</c:f>
              <c:strCache>
                <c:ptCount val="1"/>
                <c:pt idx="0">
                  <c:v>Ticket Volume Received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Sheet1!$K$4:$K$15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Sheet1!$M$4:$M$15</c:f>
              <c:numCache>
                <c:formatCode>0.00</c:formatCode>
                <c:ptCount val="12"/>
                <c:pt idx="0">
                  <c:v>150</c:v>
                </c:pt>
                <c:pt idx="1">
                  <c:v>175</c:v>
                </c:pt>
                <c:pt idx="2">
                  <c:v>240</c:v>
                </c:pt>
                <c:pt idx="3">
                  <c:v>150</c:v>
                </c:pt>
                <c:pt idx="4">
                  <c:v>175</c:v>
                </c:pt>
                <c:pt idx="5">
                  <c:v>160</c:v>
                </c:pt>
                <c:pt idx="6">
                  <c:v>140</c:v>
                </c:pt>
                <c:pt idx="7">
                  <c:v>200</c:v>
                </c:pt>
                <c:pt idx="8">
                  <c:v>160</c:v>
                </c:pt>
                <c:pt idx="9">
                  <c:v>150</c:v>
                </c:pt>
                <c:pt idx="10">
                  <c:v>155</c:v>
                </c:pt>
                <c:pt idx="11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65-124B-B1F4-25142F69F0E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</c:dLbls>
        <c:smooth val="0"/>
        <c:axId val="2079229240"/>
        <c:axId val="2078328280"/>
      </c:lineChart>
      <c:dateAx>
        <c:axId val="2079229240"/>
        <c:scaling>
          <c:orientation val="minMax"/>
        </c:scaling>
        <c:delete val="0"/>
        <c:axPos val="b"/>
        <c:numFmt formatCode="#,##0_);\(#,##0\)" sourceLinked="0"/>
        <c:majorTickMark val="out"/>
        <c:minorTickMark val="none"/>
        <c:tickLblPos val="nextTo"/>
        <c:crossAx val="2078328280"/>
        <c:crossesAt val="0"/>
        <c:auto val="0"/>
        <c:lblOffset val="100"/>
        <c:baseTimeUnit val="days"/>
      </c:dateAx>
      <c:valAx>
        <c:axId val="2078328280"/>
        <c:scaling>
          <c:orientation val="minMax"/>
          <c:max val="3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crossAx val="2079229240"/>
        <c:crosses val="autoZero"/>
        <c:crossBetween val="between"/>
        <c:majorUnit val="50"/>
        <c:minorUnit val="10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ubbleChart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Campaign goup vandalism.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xVal>
            <c:numRef>
              <c:f>Sheet1!$E$2</c:f>
              <c:numCache>
                <c:formatCode>dd/mm/yyyy</c:formatCode>
                <c:ptCount val="1"/>
                <c:pt idx="0">
                  <c:v>36173</c:v>
                </c:pt>
              </c:numCache>
            </c:numRef>
          </c:xVal>
          <c:yVal>
            <c:numRef>
              <c:f>Sheet1!$C$2</c:f>
              <c:numCache>
                <c:formatCode>0%</c:formatCode>
                <c:ptCount val="1"/>
                <c:pt idx="0">
                  <c:v>0.65</c:v>
                </c:pt>
              </c:numCache>
            </c:numRef>
          </c:yVal>
          <c:bubbleSize>
            <c:numRef>
              <c:f>Sheet1!$D$2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EC98-CF48-84BA-56ACC20AB85B}"/>
            </c:ext>
          </c:extLst>
        </c:ser>
        <c:ser>
          <c:idx val="1"/>
          <c:order val="1"/>
          <c:tx>
            <c:strRef>
              <c:f>Sheet1!$B$3</c:f>
              <c:strCache>
                <c:ptCount val="1"/>
                <c:pt idx="0">
                  <c:v>Evidential integrity found to be flawed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25400">
              <a:noFill/>
            </a:ln>
          </c:spPr>
          <c:invertIfNegative val="0"/>
          <c:xVal>
            <c:numRef>
              <c:f>Sheet1!$E$3</c:f>
              <c:numCache>
                <c:formatCode>dd/mm/yyyy</c:formatCode>
                <c:ptCount val="1"/>
                <c:pt idx="0">
                  <c:v>36263</c:v>
                </c:pt>
              </c:numCache>
            </c:numRef>
          </c:xVal>
          <c:yVal>
            <c:numRef>
              <c:f>Sheet1!$C$3</c:f>
              <c:numCache>
                <c:formatCode>0%</c:formatCode>
                <c:ptCount val="1"/>
                <c:pt idx="0">
                  <c:v>0.25</c:v>
                </c:pt>
              </c:numCache>
            </c:numRef>
          </c:yVal>
          <c:bubbleSize>
            <c:numRef>
              <c:f>Sheet1!$D$3</c:f>
              <c:numCache>
                <c:formatCode>General</c:formatCode>
                <c:ptCount val="1"/>
                <c:pt idx="0">
                  <c:v>12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EC98-CF48-84BA-56ACC20AB85B}"/>
            </c:ext>
          </c:extLst>
        </c:ser>
        <c:ser>
          <c:idx val="2"/>
          <c:order val="2"/>
          <c:tx>
            <c:strRef>
              <c:f>Sheet1!$B$4</c:f>
              <c:strCache>
                <c:ptCount val="1"/>
                <c:pt idx="0">
                  <c:v>Inadequate resources</c:v>
                </c:pt>
              </c:strCache>
            </c:strRef>
          </c:tx>
          <c:spPr>
            <a:solidFill>
              <a:srgbClr val="FF99FF"/>
            </a:solidFill>
            <a:ln w="25400">
              <a:noFill/>
            </a:ln>
          </c:spPr>
          <c:invertIfNegative val="0"/>
          <c:xVal>
            <c:numRef>
              <c:f>Sheet1!$E$4</c:f>
              <c:numCache>
                <c:formatCode>dd/mm/yyyy</c:formatCode>
                <c:ptCount val="1"/>
                <c:pt idx="0">
                  <c:v>36051</c:v>
                </c:pt>
              </c:numCache>
            </c:numRef>
          </c:xVal>
          <c:yVal>
            <c:numRef>
              <c:f>Sheet1!$C$4</c:f>
              <c:numCache>
                <c:formatCode>0%</c:formatCode>
                <c:ptCount val="1"/>
                <c:pt idx="0">
                  <c:v>0.7</c:v>
                </c:pt>
              </c:numCache>
            </c:numRef>
          </c:yVal>
          <c:bubbleSize>
            <c:numRef>
              <c:f>Sheet1!$D$4</c:f>
              <c:numCache>
                <c:formatCode>General</c:formatCode>
                <c:ptCount val="1"/>
                <c:pt idx="0">
                  <c:v>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2-EC98-CF48-84BA-56ACC20AB85B}"/>
            </c:ext>
          </c:extLst>
        </c:ser>
        <c:ser>
          <c:idx val="3"/>
          <c:order val="3"/>
          <c:tx>
            <c:strRef>
              <c:f>Sheet1!$B$5</c:f>
              <c:strCache>
                <c:ptCount val="1"/>
                <c:pt idx="0">
                  <c:v>Judicial Review causes delay</c:v>
                </c:pt>
              </c:strCache>
            </c:strRef>
          </c:tx>
          <c:spPr>
            <a:solidFill>
              <a:schemeClr val="tx1"/>
            </a:solidFill>
            <a:ln w="25400">
              <a:noFill/>
            </a:ln>
          </c:spPr>
          <c:invertIfNegative val="0"/>
          <c:xVal>
            <c:numRef>
              <c:f>Sheet1!$E$5</c:f>
              <c:numCache>
                <c:formatCode>dd/mm/yyyy</c:formatCode>
                <c:ptCount val="1"/>
                <c:pt idx="0">
                  <c:v>35959</c:v>
                </c:pt>
              </c:numCache>
            </c:numRef>
          </c:xVal>
          <c:yVal>
            <c:numRef>
              <c:f>Sheet1!$C$5</c:f>
              <c:numCache>
                <c:formatCode>0%</c:formatCode>
                <c:ptCount val="1"/>
                <c:pt idx="0">
                  <c:v>0.75</c:v>
                </c:pt>
              </c:numCache>
            </c:numRef>
          </c:yVal>
          <c:bubbleSize>
            <c:numRef>
              <c:f>Sheet1!$D$5</c:f>
              <c:numCache>
                <c:formatCode>General</c:formatCode>
                <c:ptCount val="1"/>
                <c:pt idx="0">
                  <c:v>2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EC98-CF48-84BA-56ACC20AB85B}"/>
            </c:ext>
          </c:extLst>
        </c:ser>
        <c:ser>
          <c:idx val="4"/>
          <c:order val="4"/>
          <c:tx>
            <c:strRef>
              <c:f>Sheet1!$B$6</c:f>
              <c:strCache>
                <c:ptCount val="1"/>
                <c:pt idx="0">
                  <c:v>Overwhelming data volumes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25400">
              <a:noFill/>
            </a:ln>
          </c:spPr>
          <c:invertIfNegative val="0"/>
          <c:xVal>
            <c:numRef>
              <c:f>Sheet1!$E$6</c:f>
              <c:numCache>
                <c:formatCode>dd/mm/yyyy</c:formatCode>
                <c:ptCount val="1"/>
                <c:pt idx="0">
                  <c:v>36204</c:v>
                </c:pt>
              </c:numCache>
            </c:numRef>
          </c:xVal>
          <c:yVal>
            <c:numRef>
              <c:f>Sheet1!$C$6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yVal>
          <c:bubbleSize>
            <c:numRef>
              <c:f>Sheet1!$D$6</c:f>
              <c:numCache>
                <c:formatCode>General</c:formatCode>
                <c:ptCount val="1"/>
                <c:pt idx="0">
                  <c:v>6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4-EC98-CF48-84BA-56ACC20AB85B}"/>
            </c:ext>
          </c:extLst>
        </c:ser>
        <c:ser>
          <c:idx val="5"/>
          <c:order val="5"/>
          <c:tx>
            <c:strRef>
              <c:f>Sheet1!$B$7</c:f>
              <c:strCache>
                <c:ptCount val="1"/>
                <c:pt idx="0">
                  <c:v>Scheme revenues are low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25400">
              <a:noFill/>
            </a:ln>
          </c:spPr>
          <c:invertIfNegative val="0"/>
          <c:xVal>
            <c:numRef>
              <c:f>Sheet1!$E$7</c:f>
              <c:numCache>
                <c:formatCode>dd/mm/yyyy</c:formatCode>
                <c:ptCount val="1"/>
                <c:pt idx="0">
                  <c:v>36311</c:v>
                </c:pt>
              </c:numCache>
            </c:numRef>
          </c:xVal>
          <c:yVal>
            <c:numRef>
              <c:f>Sheet1!$C$7</c:f>
              <c:numCache>
                <c:formatCode>0%</c:formatCode>
                <c:ptCount val="1"/>
                <c:pt idx="0">
                  <c:v>0.4</c:v>
                </c:pt>
              </c:numCache>
            </c:numRef>
          </c:yVal>
          <c:bubbleSize>
            <c:numRef>
              <c:f>Sheet1!$D$7</c:f>
              <c:numCache>
                <c:formatCode>General</c:formatCode>
                <c:ptCount val="1"/>
                <c:pt idx="0">
                  <c:v>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5-EC98-CF48-84BA-56ACC20AB85B}"/>
            </c:ext>
          </c:extLst>
        </c:ser>
        <c:ser>
          <c:idx val="6"/>
          <c:order val="6"/>
          <c:tx>
            <c:strRef>
              <c:f>Sheet1!$B$8</c:f>
              <c:strCache>
                <c:ptCount val="1"/>
                <c:pt idx="0">
                  <c:v>Lack of capacity in appeals process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</a:ln>
          </c:spPr>
          <c:invertIfNegative val="0"/>
          <c:xVal>
            <c:numRef>
              <c:f>Sheet1!$E$8</c:f>
              <c:numCache>
                <c:formatCode>dd/mm/yyyy</c:formatCode>
                <c:ptCount val="1"/>
                <c:pt idx="0">
                  <c:v>36231</c:v>
                </c:pt>
              </c:numCache>
            </c:numRef>
          </c:xVal>
          <c:yVal>
            <c:numRef>
              <c:f>Sheet1!$C$8</c:f>
              <c:numCache>
                <c:formatCode>0%</c:formatCode>
                <c:ptCount val="1"/>
                <c:pt idx="0">
                  <c:v>0.9</c:v>
                </c:pt>
              </c:numCache>
            </c:numRef>
          </c:yVal>
          <c:bubbleSize>
            <c:numRef>
              <c:f>Sheet1!$D$8</c:f>
              <c:numCache>
                <c:formatCode>General</c:formatCode>
                <c:ptCount val="1"/>
                <c:pt idx="0">
                  <c:v>3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6-EC98-CF48-84BA-56ACC20AB85B}"/>
            </c:ext>
          </c:extLst>
        </c:ser>
        <c:ser>
          <c:idx val="7"/>
          <c:order val="7"/>
          <c:tx>
            <c:strRef>
              <c:f>Sheet1!$B$9</c:f>
              <c:strCache>
                <c:ptCount val="1"/>
                <c:pt idx="0">
                  <c:v>Camera performance inadequate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c:spPr>
          <c:invertIfNegative val="0"/>
          <c:xVal>
            <c:numRef>
              <c:f>Sheet1!$E$9</c:f>
              <c:numCache>
                <c:formatCode>dd/mm/yyyy</c:formatCode>
                <c:ptCount val="1"/>
                <c:pt idx="0">
                  <c:v>36225</c:v>
                </c:pt>
              </c:numCache>
            </c:numRef>
          </c:xVal>
          <c:yVal>
            <c:numRef>
              <c:f>Sheet1!$C$9</c:f>
              <c:numCache>
                <c:formatCode>0%</c:formatCode>
                <c:ptCount val="1"/>
                <c:pt idx="0">
                  <c:v>0.45</c:v>
                </c:pt>
              </c:numCache>
            </c:numRef>
          </c:yVal>
          <c:bubbleSize>
            <c:numRef>
              <c:f>Sheet1!$D$9</c:f>
              <c:numCache>
                <c:formatCode>General</c:formatCode>
                <c:ptCount val="1"/>
                <c:pt idx="0">
                  <c:v>7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7-EC98-CF48-84BA-56ACC20AB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90"/>
        <c:showNegBubbles val="0"/>
        <c:axId val="2074654088"/>
        <c:axId val="2095096952"/>
      </c:bubbleChart>
      <c:valAx>
        <c:axId val="2074654088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400"/>
            </a:pPr>
            <a:endParaRPr lang="en-US"/>
          </a:p>
        </c:txPr>
        <c:crossAx val="2095096952"/>
        <c:crosses val="autoZero"/>
        <c:crossBetween val="midCat"/>
        <c:majorUnit val="60"/>
        <c:minorUnit val="10"/>
      </c:valAx>
      <c:valAx>
        <c:axId val="2095096952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4654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937604267138997"/>
          <c:y val="7.8651573967387006E-2"/>
          <c:w val="0.26247066949027398"/>
          <c:h val="0.7767412782289799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B7B9C6-D75D-40D7-980B-7DB057CF478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BA80A4-D3B3-4819-B094-7F9192611A6B}">
      <dgm:prSet/>
      <dgm:spPr/>
      <dgm:t>
        <a:bodyPr/>
        <a:lstStyle/>
        <a:p>
          <a:r>
            <a:rPr lang="en-GB" b="1"/>
            <a:t>WHO SHOULD ATTEND: </a:t>
          </a:r>
          <a:r>
            <a:rPr lang="en-GB"/>
            <a:t>Experienced management accountants, finance managers and finance business </a:t>
          </a:r>
          <a:r>
            <a:rPr lang="en-GB" b="1" i="1"/>
            <a:t>partners who need to influence decisions using visuals created on power point and excel.</a:t>
          </a:r>
          <a:endParaRPr lang="en-US"/>
        </a:p>
      </dgm:t>
    </dgm:pt>
    <dgm:pt modelId="{7CB845DB-4100-4725-862D-E836A20077B0}" type="parTrans" cxnId="{56298DD6-6E8C-4393-980A-BC5CA753D694}">
      <dgm:prSet/>
      <dgm:spPr/>
      <dgm:t>
        <a:bodyPr/>
        <a:lstStyle/>
        <a:p>
          <a:endParaRPr lang="en-US"/>
        </a:p>
      </dgm:t>
    </dgm:pt>
    <dgm:pt modelId="{2986C578-19F4-4D61-A59A-B4F583557594}" type="sibTrans" cxnId="{56298DD6-6E8C-4393-980A-BC5CA753D694}">
      <dgm:prSet/>
      <dgm:spPr/>
      <dgm:t>
        <a:bodyPr/>
        <a:lstStyle/>
        <a:p>
          <a:endParaRPr lang="en-US"/>
        </a:p>
      </dgm:t>
    </dgm:pt>
    <dgm:pt modelId="{38C1714A-7E94-495E-8E7E-CF871B49D30B}">
      <dgm:prSet/>
      <dgm:spPr/>
      <dgm:t>
        <a:bodyPr/>
        <a:lstStyle/>
        <a:p>
          <a:r>
            <a:rPr lang="en-GB" b="1"/>
            <a:t>This session will help you to:</a:t>
          </a:r>
          <a:endParaRPr lang="en-US"/>
        </a:p>
      </dgm:t>
    </dgm:pt>
    <dgm:pt modelId="{A16E6293-193C-46CA-8EBE-5221F66E8A6C}" type="parTrans" cxnId="{0095A55D-9AA4-4A4D-A55F-E4C6A3B7B0FC}">
      <dgm:prSet/>
      <dgm:spPr/>
      <dgm:t>
        <a:bodyPr/>
        <a:lstStyle/>
        <a:p>
          <a:endParaRPr lang="en-US"/>
        </a:p>
      </dgm:t>
    </dgm:pt>
    <dgm:pt modelId="{866DFD3F-973D-4BC3-81B8-CDB1B4F36F25}" type="sibTrans" cxnId="{0095A55D-9AA4-4A4D-A55F-E4C6A3B7B0FC}">
      <dgm:prSet/>
      <dgm:spPr/>
      <dgm:t>
        <a:bodyPr/>
        <a:lstStyle/>
        <a:p>
          <a:endParaRPr lang="en-US"/>
        </a:p>
      </dgm:t>
    </dgm:pt>
    <dgm:pt modelId="{FCC69F20-8A55-4AD4-B1BF-489E0427177C}">
      <dgm:prSet/>
      <dgm:spPr/>
      <dgm:t>
        <a:bodyPr/>
        <a:lstStyle/>
        <a:p>
          <a:r>
            <a:rPr lang="en-GB"/>
            <a:t>Clarify the message and story you want to convey</a:t>
          </a:r>
          <a:endParaRPr lang="en-US"/>
        </a:p>
      </dgm:t>
    </dgm:pt>
    <dgm:pt modelId="{7F9B71DD-8F75-4A53-9F57-3BA7B684A1AB}" type="parTrans" cxnId="{59999917-0CAB-4455-B661-B39234FEED73}">
      <dgm:prSet/>
      <dgm:spPr/>
      <dgm:t>
        <a:bodyPr/>
        <a:lstStyle/>
        <a:p>
          <a:endParaRPr lang="en-US"/>
        </a:p>
      </dgm:t>
    </dgm:pt>
    <dgm:pt modelId="{D497B4D0-B697-45A5-8EE5-C9BDEFC5D228}" type="sibTrans" cxnId="{59999917-0CAB-4455-B661-B39234FEED73}">
      <dgm:prSet/>
      <dgm:spPr/>
      <dgm:t>
        <a:bodyPr/>
        <a:lstStyle/>
        <a:p>
          <a:endParaRPr lang="en-US"/>
        </a:p>
      </dgm:t>
    </dgm:pt>
    <dgm:pt modelId="{D189FC36-37E7-4282-9A90-3F8A96890064}">
      <dgm:prSet/>
      <dgm:spPr/>
      <dgm:t>
        <a:bodyPr/>
        <a:lstStyle/>
        <a:p>
          <a:r>
            <a:rPr lang="en-GB"/>
            <a:t>Think about the design and visual impact</a:t>
          </a:r>
          <a:endParaRPr lang="en-US"/>
        </a:p>
      </dgm:t>
    </dgm:pt>
    <dgm:pt modelId="{76774F82-F042-451E-8E61-8A071DEEE62D}" type="parTrans" cxnId="{A114A5E9-37D4-4210-9928-67E3CEE19F43}">
      <dgm:prSet/>
      <dgm:spPr/>
      <dgm:t>
        <a:bodyPr/>
        <a:lstStyle/>
        <a:p>
          <a:endParaRPr lang="en-US"/>
        </a:p>
      </dgm:t>
    </dgm:pt>
    <dgm:pt modelId="{AE21E044-B36D-4F7C-8954-FCD53570D479}" type="sibTrans" cxnId="{A114A5E9-37D4-4210-9928-67E3CEE19F43}">
      <dgm:prSet/>
      <dgm:spPr/>
      <dgm:t>
        <a:bodyPr/>
        <a:lstStyle/>
        <a:p>
          <a:endParaRPr lang="en-US"/>
        </a:p>
      </dgm:t>
    </dgm:pt>
    <dgm:pt modelId="{1E9D13A5-4DA2-4EA5-869C-98428D5C77C8}">
      <dgm:prSet/>
      <dgm:spPr/>
      <dgm:t>
        <a:bodyPr/>
        <a:lstStyle/>
        <a:p>
          <a:r>
            <a:rPr lang="en-GB"/>
            <a:t>Use excel and PowerPoint in a focussed way</a:t>
          </a:r>
          <a:endParaRPr lang="en-US"/>
        </a:p>
      </dgm:t>
    </dgm:pt>
    <dgm:pt modelId="{3760E0A4-B918-4825-911A-B452C8EE7898}" type="parTrans" cxnId="{BC4E1890-E8A3-4253-AFBF-0980B47E8E06}">
      <dgm:prSet/>
      <dgm:spPr/>
      <dgm:t>
        <a:bodyPr/>
        <a:lstStyle/>
        <a:p>
          <a:endParaRPr lang="en-US"/>
        </a:p>
      </dgm:t>
    </dgm:pt>
    <dgm:pt modelId="{7305C634-3AFB-4BC8-9CA8-6AC02893133F}" type="sibTrans" cxnId="{BC4E1890-E8A3-4253-AFBF-0980B47E8E06}">
      <dgm:prSet/>
      <dgm:spPr/>
      <dgm:t>
        <a:bodyPr/>
        <a:lstStyle/>
        <a:p>
          <a:endParaRPr lang="en-US"/>
        </a:p>
      </dgm:t>
    </dgm:pt>
    <dgm:pt modelId="{9D2BA13F-9809-44D1-B5A7-985248825DF6}">
      <dgm:prSet/>
      <dgm:spPr/>
      <dgm:t>
        <a:bodyPr/>
        <a:lstStyle/>
        <a:p>
          <a:r>
            <a:rPr lang="en-GB"/>
            <a:t>Take a more active role in leading decision making</a:t>
          </a:r>
          <a:endParaRPr lang="en-US"/>
        </a:p>
      </dgm:t>
    </dgm:pt>
    <dgm:pt modelId="{28EA1A5C-5C68-4C80-B84F-24E8967E6041}" type="parTrans" cxnId="{909B1730-F221-4991-ACA0-C1790CE23041}">
      <dgm:prSet/>
      <dgm:spPr/>
      <dgm:t>
        <a:bodyPr/>
        <a:lstStyle/>
        <a:p>
          <a:endParaRPr lang="en-US"/>
        </a:p>
      </dgm:t>
    </dgm:pt>
    <dgm:pt modelId="{BF21D06B-55E0-4780-9FFB-EEACDB6D5096}" type="sibTrans" cxnId="{909B1730-F221-4991-ACA0-C1790CE23041}">
      <dgm:prSet/>
      <dgm:spPr/>
      <dgm:t>
        <a:bodyPr/>
        <a:lstStyle/>
        <a:p>
          <a:endParaRPr lang="en-US"/>
        </a:p>
      </dgm:t>
    </dgm:pt>
    <dgm:pt modelId="{BEF8EADA-0AAA-3043-99D4-42C2EBBA5D93}" type="pres">
      <dgm:prSet presAssocID="{77B7B9C6-D75D-40D7-980B-7DB057CF478C}" presName="vert0" presStyleCnt="0">
        <dgm:presLayoutVars>
          <dgm:dir/>
          <dgm:animOne val="branch"/>
          <dgm:animLvl val="lvl"/>
        </dgm:presLayoutVars>
      </dgm:prSet>
      <dgm:spPr/>
    </dgm:pt>
    <dgm:pt modelId="{4A8D9064-C298-5B4D-A188-D28917F2166B}" type="pres">
      <dgm:prSet presAssocID="{20BA80A4-D3B3-4819-B094-7F9192611A6B}" presName="thickLine" presStyleLbl="alignNode1" presStyleIdx="0" presStyleCnt="6"/>
      <dgm:spPr/>
    </dgm:pt>
    <dgm:pt modelId="{CB425614-2DCF-7D41-9519-E208F4265B07}" type="pres">
      <dgm:prSet presAssocID="{20BA80A4-D3B3-4819-B094-7F9192611A6B}" presName="horz1" presStyleCnt="0"/>
      <dgm:spPr/>
    </dgm:pt>
    <dgm:pt modelId="{BAC4CA7F-E0AC-3D4D-BD4F-A6DF1D803691}" type="pres">
      <dgm:prSet presAssocID="{20BA80A4-D3B3-4819-B094-7F9192611A6B}" presName="tx1" presStyleLbl="revTx" presStyleIdx="0" presStyleCnt="6"/>
      <dgm:spPr/>
    </dgm:pt>
    <dgm:pt modelId="{D41BCF9C-5F14-D843-83ED-8CF1AA9DBD0E}" type="pres">
      <dgm:prSet presAssocID="{20BA80A4-D3B3-4819-B094-7F9192611A6B}" presName="vert1" presStyleCnt="0"/>
      <dgm:spPr/>
    </dgm:pt>
    <dgm:pt modelId="{D37363EE-CD4F-BB47-9BB5-220ADFC8F6B1}" type="pres">
      <dgm:prSet presAssocID="{38C1714A-7E94-495E-8E7E-CF871B49D30B}" presName="thickLine" presStyleLbl="alignNode1" presStyleIdx="1" presStyleCnt="6"/>
      <dgm:spPr/>
    </dgm:pt>
    <dgm:pt modelId="{685C3259-3A0E-B34E-8240-F00ED2AA900A}" type="pres">
      <dgm:prSet presAssocID="{38C1714A-7E94-495E-8E7E-CF871B49D30B}" presName="horz1" presStyleCnt="0"/>
      <dgm:spPr/>
    </dgm:pt>
    <dgm:pt modelId="{E1AD93AD-39DC-6646-9E54-F54360234ED2}" type="pres">
      <dgm:prSet presAssocID="{38C1714A-7E94-495E-8E7E-CF871B49D30B}" presName="tx1" presStyleLbl="revTx" presStyleIdx="1" presStyleCnt="6"/>
      <dgm:spPr/>
    </dgm:pt>
    <dgm:pt modelId="{B1A7AB5D-C95C-B743-8CD1-D677DBC95152}" type="pres">
      <dgm:prSet presAssocID="{38C1714A-7E94-495E-8E7E-CF871B49D30B}" presName="vert1" presStyleCnt="0"/>
      <dgm:spPr/>
    </dgm:pt>
    <dgm:pt modelId="{6298F03C-6241-C44D-B465-08C2D1580DEF}" type="pres">
      <dgm:prSet presAssocID="{FCC69F20-8A55-4AD4-B1BF-489E0427177C}" presName="thickLine" presStyleLbl="alignNode1" presStyleIdx="2" presStyleCnt="6"/>
      <dgm:spPr/>
    </dgm:pt>
    <dgm:pt modelId="{DD7BE42A-C81F-0742-B13B-B45EBAD105BA}" type="pres">
      <dgm:prSet presAssocID="{FCC69F20-8A55-4AD4-B1BF-489E0427177C}" presName="horz1" presStyleCnt="0"/>
      <dgm:spPr/>
    </dgm:pt>
    <dgm:pt modelId="{BD842A92-E262-9046-8BE0-C67DAAF50A66}" type="pres">
      <dgm:prSet presAssocID="{FCC69F20-8A55-4AD4-B1BF-489E0427177C}" presName="tx1" presStyleLbl="revTx" presStyleIdx="2" presStyleCnt="6"/>
      <dgm:spPr/>
    </dgm:pt>
    <dgm:pt modelId="{0A6076B8-CA96-9945-BDB4-DC7F08C371E8}" type="pres">
      <dgm:prSet presAssocID="{FCC69F20-8A55-4AD4-B1BF-489E0427177C}" presName="vert1" presStyleCnt="0"/>
      <dgm:spPr/>
    </dgm:pt>
    <dgm:pt modelId="{B7DFAEAA-CDE9-1A40-BF34-93B5AF1593CD}" type="pres">
      <dgm:prSet presAssocID="{D189FC36-37E7-4282-9A90-3F8A96890064}" presName="thickLine" presStyleLbl="alignNode1" presStyleIdx="3" presStyleCnt="6"/>
      <dgm:spPr/>
    </dgm:pt>
    <dgm:pt modelId="{0CB5C89E-F6E8-024F-85C6-8C356356E5B9}" type="pres">
      <dgm:prSet presAssocID="{D189FC36-37E7-4282-9A90-3F8A96890064}" presName="horz1" presStyleCnt="0"/>
      <dgm:spPr/>
    </dgm:pt>
    <dgm:pt modelId="{3E9F57A3-F8D8-504B-9672-FAE50EDCC10A}" type="pres">
      <dgm:prSet presAssocID="{D189FC36-37E7-4282-9A90-3F8A96890064}" presName="tx1" presStyleLbl="revTx" presStyleIdx="3" presStyleCnt="6"/>
      <dgm:spPr/>
    </dgm:pt>
    <dgm:pt modelId="{56221AF2-CC09-A04B-947E-536820D9A4C2}" type="pres">
      <dgm:prSet presAssocID="{D189FC36-37E7-4282-9A90-3F8A96890064}" presName="vert1" presStyleCnt="0"/>
      <dgm:spPr/>
    </dgm:pt>
    <dgm:pt modelId="{40523424-BDE3-6249-8829-D1C47288B70C}" type="pres">
      <dgm:prSet presAssocID="{1E9D13A5-4DA2-4EA5-869C-98428D5C77C8}" presName="thickLine" presStyleLbl="alignNode1" presStyleIdx="4" presStyleCnt="6"/>
      <dgm:spPr/>
    </dgm:pt>
    <dgm:pt modelId="{D9D69B54-5F8F-024F-BBA8-964F12465A3F}" type="pres">
      <dgm:prSet presAssocID="{1E9D13A5-4DA2-4EA5-869C-98428D5C77C8}" presName="horz1" presStyleCnt="0"/>
      <dgm:spPr/>
    </dgm:pt>
    <dgm:pt modelId="{34405B90-589A-EC4B-A131-5DC02080EACC}" type="pres">
      <dgm:prSet presAssocID="{1E9D13A5-4DA2-4EA5-869C-98428D5C77C8}" presName="tx1" presStyleLbl="revTx" presStyleIdx="4" presStyleCnt="6"/>
      <dgm:spPr/>
    </dgm:pt>
    <dgm:pt modelId="{C8A0F066-5638-5548-9688-E69C4713B0D8}" type="pres">
      <dgm:prSet presAssocID="{1E9D13A5-4DA2-4EA5-869C-98428D5C77C8}" presName="vert1" presStyleCnt="0"/>
      <dgm:spPr/>
    </dgm:pt>
    <dgm:pt modelId="{3896873A-89CE-5149-BA71-02A7368B57FA}" type="pres">
      <dgm:prSet presAssocID="{9D2BA13F-9809-44D1-B5A7-985248825DF6}" presName="thickLine" presStyleLbl="alignNode1" presStyleIdx="5" presStyleCnt="6"/>
      <dgm:spPr/>
    </dgm:pt>
    <dgm:pt modelId="{64802136-5543-244E-A286-8E06985A7271}" type="pres">
      <dgm:prSet presAssocID="{9D2BA13F-9809-44D1-B5A7-985248825DF6}" presName="horz1" presStyleCnt="0"/>
      <dgm:spPr/>
    </dgm:pt>
    <dgm:pt modelId="{F7FDDE0C-EA29-E045-8416-8C7D952CC29C}" type="pres">
      <dgm:prSet presAssocID="{9D2BA13F-9809-44D1-B5A7-985248825DF6}" presName="tx1" presStyleLbl="revTx" presStyleIdx="5" presStyleCnt="6"/>
      <dgm:spPr/>
    </dgm:pt>
    <dgm:pt modelId="{9960BA3C-95D3-0D40-9CBE-BFC8B76FA52C}" type="pres">
      <dgm:prSet presAssocID="{9D2BA13F-9809-44D1-B5A7-985248825DF6}" presName="vert1" presStyleCnt="0"/>
      <dgm:spPr/>
    </dgm:pt>
  </dgm:ptLst>
  <dgm:cxnLst>
    <dgm:cxn modelId="{59999917-0CAB-4455-B661-B39234FEED73}" srcId="{77B7B9C6-D75D-40D7-980B-7DB057CF478C}" destId="{FCC69F20-8A55-4AD4-B1BF-489E0427177C}" srcOrd="2" destOrd="0" parTransId="{7F9B71DD-8F75-4A53-9F57-3BA7B684A1AB}" sibTransId="{D497B4D0-B697-45A5-8EE5-C9BDEFC5D228}"/>
    <dgm:cxn modelId="{6AFE3922-70BF-4A4D-BE50-29040655AAB5}" type="presOf" srcId="{1E9D13A5-4DA2-4EA5-869C-98428D5C77C8}" destId="{34405B90-589A-EC4B-A131-5DC02080EACC}" srcOrd="0" destOrd="0" presId="urn:microsoft.com/office/officeart/2008/layout/LinedList"/>
    <dgm:cxn modelId="{909B1730-F221-4991-ACA0-C1790CE23041}" srcId="{77B7B9C6-D75D-40D7-980B-7DB057CF478C}" destId="{9D2BA13F-9809-44D1-B5A7-985248825DF6}" srcOrd="5" destOrd="0" parTransId="{28EA1A5C-5C68-4C80-B84F-24E8967E6041}" sibTransId="{BF21D06B-55E0-4780-9FFB-EEACDB6D5096}"/>
    <dgm:cxn modelId="{74F13034-8542-B94B-AD21-11CF84415C97}" type="presOf" srcId="{20BA80A4-D3B3-4819-B094-7F9192611A6B}" destId="{BAC4CA7F-E0AC-3D4D-BD4F-A6DF1D803691}" srcOrd="0" destOrd="0" presId="urn:microsoft.com/office/officeart/2008/layout/LinedList"/>
    <dgm:cxn modelId="{F7BC9B46-D330-374C-BDE4-8C18AF5180B4}" type="presOf" srcId="{38C1714A-7E94-495E-8E7E-CF871B49D30B}" destId="{E1AD93AD-39DC-6646-9E54-F54360234ED2}" srcOrd="0" destOrd="0" presId="urn:microsoft.com/office/officeart/2008/layout/LinedList"/>
    <dgm:cxn modelId="{A2B0095A-AF60-674C-B2F3-F2FB3553AFAD}" type="presOf" srcId="{77B7B9C6-D75D-40D7-980B-7DB057CF478C}" destId="{BEF8EADA-0AAA-3043-99D4-42C2EBBA5D93}" srcOrd="0" destOrd="0" presId="urn:microsoft.com/office/officeart/2008/layout/LinedList"/>
    <dgm:cxn modelId="{0095A55D-9AA4-4A4D-A55F-E4C6A3B7B0FC}" srcId="{77B7B9C6-D75D-40D7-980B-7DB057CF478C}" destId="{38C1714A-7E94-495E-8E7E-CF871B49D30B}" srcOrd="1" destOrd="0" parTransId="{A16E6293-193C-46CA-8EBE-5221F66E8A6C}" sibTransId="{866DFD3F-973D-4BC3-81B8-CDB1B4F36F25}"/>
    <dgm:cxn modelId="{F1D3DE68-55F9-0840-A152-48418707B199}" type="presOf" srcId="{FCC69F20-8A55-4AD4-B1BF-489E0427177C}" destId="{BD842A92-E262-9046-8BE0-C67DAAF50A66}" srcOrd="0" destOrd="0" presId="urn:microsoft.com/office/officeart/2008/layout/LinedList"/>
    <dgm:cxn modelId="{21FE656C-83EC-B640-844C-6C3D00635091}" type="presOf" srcId="{D189FC36-37E7-4282-9A90-3F8A96890064}" destId="{3E9F57A3-F8D8-504B-9672-FAE50EDCC10A}" srcOrd="0" destOrd="0" presId="urn:microsoft.com/office/officeart/2008/layout/LinedList"/>
    <dgm:cxn modelId="{6F504585-DEB6-3A4C-99D6-F07CB68EB6B4}" type="presOf" srcId="{9D2BA13F-9809-44D1-B5A7-985248825DF6}" destId="{F7FDDE0C-EA29-E045-8416-8C7D952CC29C}" srcOrd="0" destOrd="0" presId="urn:microsoft.com/office/officeart/2008/layout/LinedList"/>
    <dgm:cxn modelId="{BC4E1890-E8A3-4253-AFBF-0980B47E8E06}" srcId="{77B7B9C6-D75D-40D7-980B-7DB057CF478C}" destId="{1E9D13A5-4DA2-4EA5-869C-98428D5C77C8}" srcOrd="4" destOrd="0" parTransId="{3760E0A4-B918-4825-911A-B452C8EE7898}" sibTransId="{7305C634-3AFB-4BC8-9CA8-6AC02893133F}"/>
    <dgm:cxn modelId="{56298DD6-6E8C-4393-980A-BC5CA753D694}" srcId="{77B7B9C6-D75D-40D7-980B-7DB057CF478C}" destId="{20BA80A4-D3B3-4819-B094-7F9192611A6B}" srcOrd="0" destOrd="0" parTransId="{7CB845DB-4100-4725-862D-E836A20077B0}" sibTransId="{2986C578-19F4-4D61-A59A-B4F583557594}"/>
    <dgm:cxn modelId="{A114A5E9-37D4-4210-9928-67E3CEE19F43}" srcId="{77B7B9C6-D75D-40D7-980B-7DB057CF478C}" destId="{D189FC36-37E7-4282-9A90-3F8A96890064}" srcOrd="3" destOrd="0" parTransId="{76774F82-F042-451E-8E61-8A071DEEE62D}" sibTransId="{AE21E044-B36D-4F7C-8954-FCD53570D479}"/>
    <dgm:cxn modelId="{66BE3625-C395-5D4B-BE6B-438EBC66EEAA}" type="presParOf" srcId="{BEF8EADA-0AAA-3043-99D4-42C2EBBA5D93}" destId="{4A8D9064-C298-5B4D-A188-D28917F2166B}" srcOrd="0" destOrd="0" presId="urn:microsoft.com/office/officeart/2008/layout/LinedList"/>
    <dgm:cxn modelId="{B70B394C-1AD7-6C4D-B72A-F36EB8608547}" type="presParOf" srcId="{BEF8EADA-0AAA-3043-99D4-42C2EBBA5D93}" destId="{CB425614-2DCF-7D41-9519-E208F4265B07}" srcOrd="1" destOrd="0" presId="urn:microsoft.com/office/officeart/2008/layout/LinedList"/>
    <dgm:cxn modelId="{63275CFD-8840-9345-825A-6CFD8EC79164}" type="presParOf" srcId="{CB425614-2DCF-7D41-9519-E208F4265B07}" destId="{BAC4CA7F-E0AC-3D4D-BD4F-A6DF1D803691}" srcOrd="0" destOrd="0" presId="urn:microsoft.com/office/officeart/2008/layout/LinedList"/>
    <dgm:cxn modelId="{2F74972F-32F3-DE4D-81C6-5A4412CEE575}" type="presParOf" srcId="{CB425614-2DCF-7D41-9519-E208F4265B07}" destId="{D41BCF9C-5F14-D843-83ED-8CF1AA9DBD0E}" srcOrd="1" destOrd="0" presId="urn:microsoft.com/office/officeart/2008/layout/LinedList"/>
    <dgm:cxn modelId="{728FA6FC-E669-FE40-B722-C03D881F5D0C}" type="presParOf" srcId="{BEF8EADA-0AAA-3043-99D4-42C2EBBA5D93}" destId="{D37363EE-CD4F-BB47-9BB5-220ADFC8F6B1}" srcOrd="2" destOrd="0" presId="urn:microsoft.com/office/officeart/2008/layout/LinedList"/>
    <dgm:cxn modelId="{76AFFE7C-55ED-9D45-A450-C32F6A9E6C09}" type="presParOf" srcId="{BEF8EADA-0AAA-3043-99D4-42C2EBBA5D93}" destId="{685C3259-3A0E-B34E-8240-F00ED2AA900A}" srcOrd="3" destOrd="0" presId="urn:microsoft.com/office/officeart/2008/layout/LinedList"/>
    <dgm:cxn modelId="{DFBEFA28-4011-D443-94CD-C856017F2E52}" type="presParOf" srcId="{685C3259-3A0E-B34E-8240-F00ED2AA900A}" destId="{E1AD93AD-39DC-6646-9E54-F54360234ED2}" srcOrd="0" destOrd="0" presId="urn:microsoft.com/office/officeart/2008/layout/LinedList"/>
    <dgm:cxn modelId="{82CEBF2F-89B5-164B-9820-26CA242D1845}" type="presParOf" srcId="{685C3259-3A0E-B34E-8240-F00ED2AA900A}" destId="{B1A7AB5D-C95C-B743-8CD1-D677DBC95152}" srcOrd="1" destOrd="0" presId="urn:microsoft.com/office/officeart/2008/layout/LinedList"/>
    <dgm:cxn modelId="{0B25BD59-24F3-9841-AFD2-6CC169EC7878}" type="presParOf" srcId="{BEF8EADA-0AAA-3043-99D4-42C2EBBA5D93}" destId="{6298F03C-6241-C44D-B465-08C2D1580DEF}" srcOrd="4" destOrd="0" presId="urn:microsoft.com/office/officeart/2008/layout/LinedList"/>
    <dgm:cxn modelId="{52A5F1D3-CD25-4542-A508-B56981F2C2F3}" type="presParOf" srcId="{BEF8EADA-0AAA-3043-99D4-42C2EBBA5D93}" destId="{DD7BE42A-C81F-0742-B13B-B45EBAD105BA}" srcOrd="5" destOrd="0" presId="urn:microsoft.com/office/officeart/2008/layout/LinedList"/>
    <dgm:cxn modelId="{A69B30CD-77B5-DA4A-8EF5-FC159946D3F6}" type="presParOf" srcId="{DD7BE42A-C81F-0742-B13B-B45EBAD105BA}" destId="{BD842A92-E262-9046-8BE0-C67DAAF50A66}" srcOrd="0" destOrd="0" presId="urn:microsoft.com/office/officeart/2008/layout/LinedList"/>
    <dgm:cxn modelId="{8985D99B-9B7F-A849-8605-D60C516A054D}" type="presParOf" srcId="{DD7BE42A-C81F-0742-B13B-B45EBAD105BA}" destId="{0A6076B8-CA96-9945-BDB4-DC7F08C371E8}" srcOrd="1" destOrd="0" presId="urn:microsoft.com/office/officeart/2008/layout/LinedList"/>
    <dgm:cxn modelId="{6EF6C6B9-6868-9144-91DD-BA8999A3A13B}" type="presParOf" srcId="{BEF8EADA-0AAA-3043-99D4-42C2EBBA5D93}" destId="{B7DFAEAA-CDE9-1A40-BF34-93B5AF1593CD}" srcOrd="6" destOrd="0" presId="urn:microsoft.com/office/officeart/2008/layout/LinedList"/>
    <dgm:cxn modelId="{BB689F7B-B221-F44F-BB7A-1AEE8A6589F1}" type="presParOf" srcId="{BEF8EADA-0AAA-3043-99D4-42C2EBBA5D93}" destId="{0CB5C89E-F6E8-024F-85C6-8C356356E5B9}" srcOrd="7" destOrd="0" presId="urn:microsoft.com/office/officeart/2008/layout/LinedList"/>
    <dgm:cxn modelId="{A110CC31-56BC-1E48-8F4F-B78CA4FBB9E5}" type="presParOf" srcId="{0CB5C89E-F6E8-024F-85C6-8C356356E5B9}" destId="{3E9F57A3-F8D8-504B-9672-FAE50EDCC10A}" srcOrd="0" destOrd="0" presId="urn:microsoft.com/office/officeart/2008/layout/LinedList"/>
    <dgm:cxn modelId="{FC32A82E-F670-7641-90E4-254DBD4AFAF0}" type="presParOf" srcId="{0CB5C89E-F6E8-024F-85C6-8C356356E5B9}" destId="{56221AF2-CC09-A04B-947E-536820D9A4C2}" srcOrd="1" destOrd="0" presId="urn:microsoft.com/office/officeart/2008/layout/LinedList"/>
    <dgm:cxn modelId="{B839043A-6F3E-344C-95F5-04DAAD066FD3}" type="presParOf" srcId="{BEF8EADA-0AAA-3043-99D4-42C2EBBA5D93}" destId="{40523424-BDE3-6249-8829-D1C47288B70C}" srcOrd="8" destOrd="0" presId="urn:microsoft.com/office/officeart/2008/layout/LinedList"/>
    <dgm:cxn modelId="{E0F7DA8F-A561-8141-8F8E-260A5EE4A4CB}" type="presParOf" srcId="{BEF8EADA-0AAA-3043-99D4-42C2EBBA5D93}" destId="{D9D69B54-5F8F-024F-BBA8-964F12465A3F}" srcOrd="9" destOrd="0" presId="urn:microsoft.com/office/officeart/2008/layout/LinedList"/>
    <dgm:cxn modelId="{851944C4-7D61-2648-8234-1DA814DBA427}" type="presParOf" srcId="{D9D69B54-5F8F-024F-BBA8-964F12465A3F}" destId="{34405B90-589A-EC4B-A131-5DC02080EACC}" srcOrd="0" destOrd="0" presId="urn:microsoft.com/office/officeart/2008/layout/LinedList"/>
    <dgm:cxn modelId="{05FBD8CC-5A7D-7E4D-9B7B-D4F9CEC54EA4}" type="presParOf" srcId="{D9D69B54-5F8F-024F-BBA8-964F12465A3F}" destId="{C8A0F066-5638-5548-9688-E69C4713B0D8}" srcOrd="1" destOrd="0" presId="urn:microsoft.com/office/officeart/2008/layout/LinedList"/>
    <dgm:cxn modelId="{46798ED1-3CD6-1548-BAFE-9AD82932775F}" type="presParOf" srcId="{BEF8EADA-0AAA-3043-99D4-42C2EBBA5D93}" destId="{3896873A-89CE-5149-BA71-02A7368B57FA}" srcOrd="10" destOrd="0" presId="urn:microsoft.com/office/officeart/2008/layout/LinedList"/>
    <dgm:cxn modelId="{F3A5FA05-48F3-764D-9C40-F2DCA8B231A8}" type="presParOf" srcId="{BEF8EADA-0AAA-3043-99D4-42C2EBBA5D93}" destId="{64802136-5543-244E-A286-8E06985A7271}" srcOrd="11" destOrd="0" presId="urn:microsoft.com/office/officeart/2008/layout/LinedList"/>
    <dgm:cxn modelId="{5E870E4E-7354-7749-BAED-40E80B2B50EC}" type="presParOf" srcId="{64802136-5543-244E-A286-8E06985A7271}" destId="{F7FDDE0C-EA29-E045-8416-8C7D952CC29C}" srcOrd="0" destOrd="0" presId="urn:microsoft.com/office/officeart/2008/layout/LinedList"/>
    <dgm:cxn modelId="{E34B76CE-C484-1145-9812-351C4E2B14D5}" type="presParOf" srcId="{64802136-5543-244E-A286-8E06985A7271}" destId="{9960BA3C-95D3-0D40-9CBE-BFC8B76FA5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8622C-F74E-4843-BE82-246D2F52A673}" type="doc">
      <dgm:prSet loTypeId="urn:microsoft.com/office/officeart/2018/2/layout/IconLabelList" loCatId="icon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BCDBF0B-6A7E-4A22-B226-4DB448BB70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Why</a:t>
          </a:r>
        </a:p>
      </dgm:t>
    </dgm:pt>
    <dgm:pt modelId="{9EFF5758-4529-48EA-A428-015E18DAE42F}" type="parTrans" cxnId="{BBA49770-8816-4250-91FD-21E111646636}">
      <dgm:prSet/>
      <dgm:spPr/>
      <dgm:t>
        <a:bodyPr/>
        <a:lstStyle/>
        <a:p>
          <a:endParaRPr lang="en-US"/>
        </a:p>
      </dgm:t>
    </dgm:pt>
    <dgm:pt modelId="{7606383B-0611-4E8C-B9DE-F0FF1DAA2FA9}" type="sibTrans" cxnId="{BBA49770-8816-4250-91FD-21E111646636}">
      <dgm:prSet/>
      <dgm:spPr/>
      <dgm:t>
        <a:bodyPr/>
        <a:lstStyle/>
        <a:p>
          <a:endParaRPr lang="en-US"/>
        </a:p>
      </dgm:t>
    </dgm:pt>
    <dgm:pt modelId="{200B99D2-F087-4BF5-A994-90D2C1134A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</a:t>
          </a:r>
        </a:p>
      </dgm:t>
    </dgm:pt>
    <dgm:pt modelId="{38ABDFA6-229B-4E6F-8D79-606613F455EA}" type="parTrans" cxnId="{69843F35-C104-4F2B-88A0-752AF52D5624}">
      <dgm:prSet/>
      <dgm:spPr/>
      <dgm:t>
        <a:bodyPr/>
        <a:lstStyle/>
        <a:p>
          <a:endParaRPr lang="en-US"/>
        </a:p>
      </dgm:t>
    </dgm:pt>
    <dgm:pt modelId="{69601C30-6639-4AB5-B784-7A5DA33E0A18}" type="sibTrans" cxnId="{69843F35-C104-4F2B-88A0-752AF52D5624}">
      <dgm:prSet/>
      <dgm:spPr/>
      <dgm:t>
        <a:bodyPr/>
        <a:lstStyle/>
        <a:p>
          <a:endParaRPr lang="en-US"/>
        </a:p>
      </dgm:t>
    </dgm:pt>
    <dgm:pt modelId="{18DEF5C3-C8E4-4049-B8C5-3622C52767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</a:t>
          </a:r>
        </a:p>
      </dgm:t>
    </dgm:pt>
    <dgm:pt modelId="{0D09D634-E3F2-4485-BED4-2DB97AD99952}" type="parTrans" cxnId="{47B82061-3EE6-412C-8FF3-B73D5A670624}">
      <dgm:prSet/>
      <dgm:spPr/>
      <dgm:t>
        <a:bodyPr/>
        <a:lstStyle/>
        <a:p>
          <a:endParaRPr lang="en-US"/>
        </a:p>
      </dgm:t>
    </dgm:pt>
    <dgm:pt modelId="{1E992641-37C6-4D22-8365-E7B755B28C04}" type="sibTrans" cxnId="{47B82061-3EE6-412C-8FF3-B73D5A670624}">
      <dgm:prSet/>
      <dgm:spPr/>
      <dgm:t>
        <a:bodyPr/>
        <a:lstStyle/>
        <a:p>
          <a:endParaRPr lang="en-US"/>
        </a:p>
      </dgm:t>
    </dgm:pt>
    <dgm:pt modelId="{D6C3C84A-45A2-4990-BAD8-B2FD2D3D49E4}" type="pres">
      <dgm:prSet presAssocID="{5F18622C-F74E-4843-BE82-246D2F52A673}" presName="root" presStyleCnt="0">
        <dgm:presLayoutVars>
          <dgm:dir/>
          <dgm:resizeHandles val="exact"/>
        </dgm:presLayoutVars>
      </dgm:prSet>
      <dgm:spPr/>
    </dgm:pt>
    <dgm:pt modelId="{C4913235-2A42-4838-B9A2-690DA03A9A82}" type="pres">
      <dgm:prSet presAssocID="{7BCDBF0B-6A7E-4A22-B226-4DB448BB702B}" presName="compNode" presStyleCnt="0"/>
      <dgm:spPr/>
    </dgm:pt>
    <dgm:pt modelId="{E356F296-D616-4C3F-A1C2-4585C513E3AD}" type="pres">
      <dgm:prSet presAssocID="{7BCDBF0B-6A7E-4A22-B226-4DB448BB70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635FAD85-C1ED-4C20-94E3-DFA48AC2D3BC}" type="pres">
      <dgm:prSet presAssocID="{7BCDBF0B-6A7E-4A22-B226-4DB448BB702B}" presName="spaceRect" presStyleCnt="0"/>
      <dgm:spPr/>
    </dgm:pt>
    <dgm:pt modelId="{ADD67D75-0D8A-46EB-AD33-1F8F662EDDFB}" type="pres">
      <dgm:prSet presAssocID="{7BCDBF0B-6A7E-4A22-B226-4DB448BB702B}" presName="textRect" presStyleLbl="revTx" presStyleIdx="0" presStyleCnt="3">
        <dgm:presLayoutVars>
          <dgm:chMax val="1"/>
          <dgm:chPref val="1"/>
        </dgm:presLayoutVars>
      </dgm:prSet>
      <dgm:spPr/>
    </dgm:pt>
    <dgm:pt modelId="{9F5C5152-066D-4438-9031-EF13F9BA8364}" type="pres">
      <dgm:prSet presAssocID="{7606383B-0611-4E8C-B9DE-F0FF1DAA2FA9}" presName="sibTrans" presStyleCnt="0"/>
      <dgm:spPr/>
    </dgm:pt>
    <dgm:pt modelId="{7DFE1CA7-230D-4514-93AB-4F7AFE8C0311}" type="pres">
      <dgm:prSet presAssocID="{200B99D2-F087-4BF5-A994-90D2C1134A55}" presName="compNode" presStyleCnt="0"/>
      <dgm:spPr/>
    </dgm:pt>
    <dgm:pt modelId="{FE62E669-9988-4235-B991-336240132CF8}" type="pres">
      <dgm:prSet presAssocID="{200B99D2-F087-4BF5-A994-90D2C1134A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B6B2E70-FDE6-45C2-93AA-882929832525}" type="pres">
      <dgm:prSet presAssocID="{200B99D2-F087-4BF5-A994-90D2C1134A55}" presName="spaceRect" presStyleCnt="0"/>
      <dgm:spPr/>
    </dgm:pt>
    <dgm:pt modelId="{7BC62C6E-3FD8-48B3-9808-14B603D8AFF1}" type="pres">
      <dgm:prSet presAssocID="{200B99D2-F087-4BF5-A994-90D2C1134A55}" presName="textRect" presStyleLbl="revTx" presStyleIdx="1" presStyleCnt="3">
        <dgm:presLayoutVars>
          <dgm:chMax val="1"/>
          <dgm:chPref val="1"/>
        </dgm:presLayoutVars>
      </dgm:prSet>
      <dgm:spPr/>
    </dgm:pt>
    <dgm:pt modelId="{12BD1466-F75D-4880-B3E4-90B6C59433C6}" type="pres">
      <dgm:prSet presAssocID="{69601C30-6639-4AB5-B784-7A5DA33E0A18}" presName="sibTrans" presStyleCnt="0"/>
      <dgm:spPr/>
    </dgm:pt>
    <dgm:pt modelId="{B1E8770C-4693-45B2-8134-8E84DDA6CB65}" type="pres">
      <dgm:prSet presAssocID="{18DEF5C3-C8E4-4049-B8C5-3622C527673A}" presName="compNode" presStyleCnt="0"/>
      <dgm:spPr/>
    </dgm:pt>
    <dgm:pt modelId="{C490EACD-B70F-46D8-8B77-362484A126C1}" type="pres">
      <dgm:prSet presAssocID="{18DEF5C3-C8E4-4049-B8C5-3622C52767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65DDFF5-6F4A-4041-9481-54C68A23DC3E}" type="pres">
      <dgm:prSet presAssocID="{18DEF5C3-C8E4-4049-B8C5-3622C527673A}" presName="spaceRect" presStyleCnt="0"/>
      <dgm:spPr/>
    </dgm:pt>
    <dgm:pt modelId="{3259CC4E-3EEE-4449-84C5-CA3604D41C17}" type="pres">
      <dgm:prSet presAssocID="{18DEF5C3-C8E4-4049-B8C5-3622C52767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F9FFF1B-E492-408F-ABB9-F49784266EED}" type="presOf" srcId="{5F18622C-F74E-4843-BE82-246D2F52A673}" destId="{D6C3C84A-45A2-4990-BAD8-B2FD2D3D49E4}" srcOrd="0" destOrd="0" presId="urn:microsoft.com/office/officeart/2018/2/layout/IconLabelList"/>
    <dgm:cxn modelId="{C0E3E51D-77A8-4112-9E43-454070E2B067}" type="presOf" srcId="{7BCDBF0B-6A7E-4A22-B226-4DB448BB702B}" destId="{ADD67D75-0D8A-46EB-AD33-1F8F662EDDFB}" srcOrd="0" destOrd="0" presId="urn:microsoft.com/office/officeart/2018/2/layout/IconLabelList"/>
    <dgm:cxn modelId="{69843F35-C104-4F2B-88A0-752AF52D5624}" srcId="{5F18622C-F74E-4843-BE82-246D2F52A673}" destId="{200B99D2-F087-4BF5-A994-90D2C1134A55}" srcOrd="1" destOrd="0" parTransId="{38ABDFA6-229B-4E6F-8D79-606613F455EA}" sibTransId="{69601C30-6639-4AB5-B784-7A5DA33E0A18}"/>
    <dgm:cxn modelId="{47B82061-3EE6-412C-8FF3-B73D5A670624}" srcId="{5F18622C-F74E-4843-BE82-246D2F52A673}" destId="{18DEF5C3-C8E4-4049-B8C5-3622C527673A}" srcOrd="2" destOrd="0" parTransId="{0D09D634-E3F2-4485-BED4-2DB97AD99952}" sibTransId="{1E992641-37C6-4D22-8365-E7B755B28C04}"/>
    <dgm:cxn modelId="{BBA49770-8816-4250-91FD-21E111646636}" srcId="{5F18622C-F74E-4843-BE82-246D2F52A673}" destId="{7BCDBF0B-6A7E-4A22-B226-4DB448BB702B}" srcOrd="0" destOrd="0" parTransId="{9EFF5758-4529-48EA-A428-015E18DAE42F}" sibTransId="{7606383B-0611-4E8C-B9DE-F0FF1DAA2FA9}"/>
    <dgm:cxn modelId="{9AFFE8D3-1538-4A27-B304-EB5855E553F5}" type="presOf" srcId="{200B99D2-F087-4BF5-A994-90D2C1134A55}" destId="{7BC62C6E-3FD8-48B3-9808-14B603D8AFF1}" srcOrd="0" destOrd="0" presId="urn:microsoft.com/office/officeart/2018/2/layout/IconLabelList"/>
    <dgm:cxn modelId="{69548BF0-DF7C-40F4-BE6C-45BE3C17BF54}" type="presOf" srcId="{18DEF5C3-C8E4-4049-B8C5-3622C527673A}" destId="{3259CC4E-3EEE-4449-84C5-CA3604D41C17}" srcOrd="0" destOrd="0" presId="urn:microsoft.com/office/officeart/2018/2/layout/IconLabelList"/>
    <dgm:cxn modelId="{C6A3043C-9CDA-44B5-817A-F68BE2AECE8F}" type="presParOf" srcId="{D6C3C84A-45A2-4990-BAD8-B2FD2D3D49E4}" destId="{C4913235-2A42-4838-B9A2-690DA03A9A82}" srcOrd="0" destOrd="0" presId="urn:microsoft.com/office/officeart/2018/2/layout/IconLabelList"/>
    <dgm:cxn modelId="{4CA1D8E7-CBD4-46D2-80A1-B948DB2BDA13}" type="presParOf" srcId="{C4913235-2A42-4838-B9A2-690DA03A9A82}" destId="{E356F296-D616-4C3F-A1C2-4585C513E3AD}" srcOrd="0" destOrd="0" presId="urn:microsoft.com/office/officeart/2018/2/layout/IconLabelList"/>
    <dgm:cxn modelId="{D0663491-62F7-4DAA-96BE-F491BE81693E}" type="presParOf" srcId="{C4913235-2A42-4838-B9A2-690DA03A9A82}" destId="{635FAD85-C1ED-4C20-94E3-DFA48AC2D3BC}" srcOrd="1" destOrd="0" presId="urn:microsoft.com/office/officeart/2018/2/layout/IconLabelList"/>
    <dgm:cxn modelId="{9AAAA586-4058-4E90-9560-1E53485F98D0}" type="presParOf" srcId="{C4913235-2A42-4838-B9A2-690DA03A9A82}" destId="{ADD67D75-0D8A-46EB-AD33-1F8F662EDDFB}" srcOrd="2" destOrd="0" presId="urn:microsoft.com/office/officeart/2018/2/layout/IconLabelList"/>
    <dgm:cxn modelId="{ED1B8985-AFD1-40DF-9F29-02D7990C6435}" type="presParOf" srcId="{D6C3C84A-45A2-4990-BAD8-B2FD2D3D49E4}" destId="{9F5C5152-066D-4438-9031-EF13F9BA8364}" srcOrd="1" destOrd="0" presId="urn:microsoft.com/office/officeart/2018/2/layout/IconLabelList"/>
    <dgm:cxn modelId="{F4DBDB1C-F65D-4A02-9FB8-31B793E0FCB6}" type="presParOf" srcId="{D6C3C84A-45A2-4990-BAD8-B2FD2D3D49E4}" destId="{7DFE1CA7-230D-4514-93AB-4F7AFE8C0311}" srcOrd="2" destOrd="0" presId="urn:microsoft.com/office/officeart/2018/2/layout/IconLabelList"/>
    <dgm:cxn modelId="{5961730F-8F70-4B08-AB6B-84791417EDEF}" type="presParOf" srcId="{7DFE1CA7-230D-4514-93AB-4F7AFE8C0311}" destId="{FE62E669-9988-4235-B991-336240132CF8}" srcOrd="0" destOrd="0" presId="urn:microsoft.com/office/officeart/2018/2/layout/IconLabelList"/>
    <dgm:cxn modelId="{FF2A9CE8-66D0-4BD5-8FE4-8A80429D28AF}" type="presParOf" srcId="{7DFE1CA7-230D-4514-93AB-4F7AFE8C0311}" destId="{FB6B2E70-FDE6-45C2-93AA-882929832525}" srcOrd="1" destOrd="0" presId="urn:microsoft.com/office/officeart/2018/2/layout/IconLabelList"/>
    <dgm:cxn modelId="{F69CFCCB-FE9D-4309-AB4C-02FA0ABC03FE}" type="presParOf" srcId="{7DFE1CA7-230D-4514-93AB-4F7AFE8C0311}" destId="{7BC62C6E-3FD8-48B3-9808-14B603D8AFF1}" srcOrd="2" destOrd="0" presId="urn:microsoft.com/office/officeart/2018/2/layout/IconLabelList"/>
    <dgm:cxn modelId="{F67C8BD4-32E4-4EC3-9FC9-0393A462FA02}" type="presParOf" srcId="{D6C3C84A-45A2-4990-BAD8-B2FD2D3D49E4}" destId="{12BD1466-F75D-4880-B3E4-90B6C59433C6}" srcOrd="3" destOrd="0" presId="urn:microsoft.com/office/officeart/2018/2/layout/IconLabelList"/>
    <dgm:cxn modelId="{E9DADEAF-7547-4023-B8C4-B559C9E7900A}" type="presParOf" srcId="{D6C3C84A-45A2-4990-BAD8-B2FD2D3D49E4}" destId="{B1E8770C-4693-45B2-8134-8E84DDA6CB65}" srcOrd="4" destOrd="0" presId="urn:microsoft.com/office/officeart/2018/2/layout/IconLabelList"/>
    <dgm:cxn modelId="{22F50F82-82BA-4EB2-A478-43D73DAEE6A9}" type="presParOf" srcId="{B1E8770C-4693-45B2-8134-8E84DDA6CB65}" destId="{C490EACD-B70F-46D8-8B77-362484A126C1}" srcOrd="0" destOrd="0" presId="urn:microsoft.com/office/officeart/2018/2/layout/IconLabelList"/>
    <dgm:cxn modelId="{59EED24C-5423-4614-8B66-266DC8F3AC20}" type="presParOf" srcId="{B1E8770C-4693-45B2-8134-8E84DDA6CB65}" destId="{765DDFF5-6F4A-4041-9481-54C68A23DC3E}" srcOrd="1" destOrd="0" presId="urn:microsoft.com/office/officeart/2018/2/layout/IconLabelList"/>
    <dgm:cxn modelId="{5C8AA599-89F7-4017-AE28-C20CB05C6BC0}" type="presParOf" srcId="{B1E8770C-4693-45B2-8134-8E84DDA6CB65}" destId="{3259CC4E-3EEE-4449-84C5-CA3604D41C1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034F86-4521-4F98-AEF5-E2CAF13C2ED3}" type="doc">
      <dgm:prSet loTypeId="urn:microsoft.com/office/officeart/2018/2/layout/Icon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1B1989B-BF04-4929-97E9-167A7BA219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Calculator</a:t>
          </a:r>
        </a:p>
      </dgm:t>
    </dgm:pt>
    <dgm:pt modelId="{88A3AE71-F17C-4E0C-B9F5-74FC8FCFED23}" type="parTrans" cxnId="{5906A1DB-C8C0-4F7D-834A-B65DC51FC2F8}">
      <dgm:prSet/>
      <dgm:spPr/>
      <dgm:t>
        <a:bodyPr/>
        <a:lstStyle/>
        <a:p>
          <a:endParaRPr lang="en-US"/>
        </a:p>
      </dgm:t>
    </dgm:pt>
    <dgm:pt modelId="{CA8492CB-62B6-4BA9-AE0F-9810255DD99D}" type="sibTrans" cxnId="{5906A1DB-C8C0-4F7D-834A-B65DC51FC2F8}">
      <dgm:prSet/>
      <dgm:spPr/>
      <dgm:t>
        <a:bodyPr/>
        <a:lstStyle/>
        <a:p>
          <a:endParaRPr lang="en-US"/>
        </a:p>
      </dgm:t>
    </dgm:pt>
    <dgm:pt modelId="{B6597B57-8A15-4FE0-8083-B344B7D2F2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Dashboard</a:t>
          </a:r>
        </a:p>
      </dgm:t>
    </dgm:pt>
    <dgm:pt modelId="{5B43F82B-E1AC-45D6-A636-39AC2F5D79CF}" type="parTrans" cxnId="{6F234083-B970-4FA7-A7D3-BF22EA5F151F}">
      <dgm:prSet/>
      <dgm:spPr/>
      <dgm:t>
        <a:bodyPr/>
        <a:lstStyle/>
        <a:p>
          <a:endParaRPr lang="en-US"/>
        </a:p>
      </dgm:t>
    </dgm:pt>
    <dgm:pt modelId="{2F85EC70-5DDF-40B2-9540-8F4FD642BA53}" type="sibTrans" cxnId="{6F234083-B970-4FA7-A7D3-BF22EA5F151F}">
      <dgm:prSet/>
      <dgm:spPr/>
      <dgm:t>
        <a:bodyPr/>
        <a:lstStyle/>
        <a:p>
          <a:endParaRPr lang="en-US"/>
        </a:p>
      </dgm:t>
    </dgm:pt>
    <dgm:pt modelId="{0A40C94D-F747-4D59-9FC6-4101C606CD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Coach</a:t>
          </a:r>
        </a:p>
      </dgm:t>
    </dgm:pt>
    <dgm:pt modelId="{DA6CC095-F8E1-4011-82AA-2AA6F72AD7BD}" type="parTrans" cxnId="{1185AC72-5203-41EC-BE10-5ED2F4CB1E96}">
      <dgm:prSet/>
      <dgm:spPr/>
      <dgm:t>
        <a:bodyPr/>
        <a:lstStyle/>
        <a:p>
          <a:endParaRPr lang="en-US"/>
        </a:p>
      </dgm:t>
    </dgm:pt>
    <dgm:pt modelId="{BE5A75E1-3747-4312-A72A-E4ACC5312AE5}" type="sibTrans" cxnId="{1185AC72-5203-41EC-BE10-5ED2F4CB1E96}">
      <dgm:prSet/>
      <dgm:spPr/>
      <dgm:t>
        <a:bodyPr/>
        <a:lstStyle/>
        <a:p>
          <a:endParaRPr lang="en-US"/>
        </a:p>
      </dgm:t>
    </dgm:pt>
    <dgm:pt modelId="{686BE860-E03F-4871-8E9C-1C9CF5B59A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Leader</a:t>
          </a:r>
        </a:p>
      </dgm:t>
    </dgm:pt>
    <dgm:pt modelId="{8CCE0F7F-F04F-4736-B108-8715E5BBB3CE}" type="parTrans" cxnId="{0154EF7D-41D3-4482-8CDE-399F05D644C9}">
      <dgm:prSet/>
      <dgm:spPr/>
      <dgm:t>
        <a:bodyPr/>
        <a:lstStyle/>
        <a:p>
          <a:endParaRPr lang="en-US"/>
        </a:p>
      </dgm:t>
    </dgm:pt>
    <dgm:pt modelId="{3E4E801B-CE93-4D7D-91A8-F1D12C6F4150}" type="sibTrans" cxnId="{0154EF7D-41D3-4482-8CDE-399F05D644C9}">
      <dgm:prSet/>
      <dgm:spPr/>
      <dgm:t>
        <a:bodyPr/>
        <a:lstStyle/>
        <a:p>
          <a:endParaRPr lang="en-US"/>
        </a:p>
      </dgm:t>
    </dgm:pt>
    <dgm:pt modelId="{9DE9E562-E09E-4851-901A-B18B9787E3FF}" type="pres">
      <dgm:prSet presAssocID="{8A034F86-4521-4F98-AEF5-E2CAF13C2ED3}" presName="root" presStyleCnt="0">
        <dgm:presLayoutVars>
          <dgm:dir/>
          <dgm:resizeHandles val="exact"/>
        </dgm:presLayoutVars>
      </dgm:prSet>
      <dgm:spPr/>
    </dgm:pt>
    <dgm:pt modelId="{A9733DF6-DD21-44DF-9F0D-30702BF70208}" type="pres">
      <dgm:prSet presAssocID="{61B1989B-BF04-4929-97E9-167A7BA21916}" presName="compNode" presStyleCnt="0"/>
      <dgm:spPr/>
    </dgm:pt>
    <dgm:pt modelId="{5F7D3599-EC4E-4812-A432-864D47804EDD}" type="pres">
      <dgm:prSet presAssocID="{61B1989B-BF04-4929-97E9-167A7BA2191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BFF467A2-81EE-44FA-B7A8-EC03F5E06FE6}" type="pres">
      <dgm:prSet presAssocID="{61B1989B-BF04-4929-97E9-167A7BA21916}" presName="spaceRect" presStyleCnt="0"/>
      <dgm:spPr/>
    </dgm:pt>
    <dgm:pt modelId="{BFFD29FF-5462-43F7-B63F-A4CC86FC77CF}" type="pres">
      <dgm:prSet presAssocID="{61B1989B-BF04-4929-97E9-167A7BA21916}" presName="textRect" presStyleLbl="revTx" presStyleIdx="0" presStyleCnt="4">
        <dgm:presLayoutVars>
          <dgm:chMax val="1"/>
          <dgm:chPref val="1"/>
        </dgm:presLayoutVars>
      </dgm:prSet>
      <dgm:spPr/>
    </dgm:pt>
    <dgm:pt modelId="{15A4D2DC-6C24-413D-80E9-38FF1A268E1D}" type="pres">
      <dgm:prSet presAssocID="{CA8492CB-62B6-4BA9-AE0F-9810255DD99D}" presName="sibTrans" presStyleCnt="0"/>
      <dgm:spPr/>
    </dgm:pt>
    <dgm:pt modelId="{0131A90E-5901-43AB-848F-D91AB49006B4}" type="pres">
      <dgm:prSet presAssocID="{B6597B57-8A15-4FE0-8083-B344B7D2F276}" presName="compNode" presStyleCnt="0"/>
      <dgm:spPr/>
    </dgm:pt>
    <dgm:pt modelId="{60B9E7AC-9F91-43FE-A178-44E0E57869A7}" type="pres">
      <dgm:prSet presAssocID="{B6597B57-8A15-4FE0-8083-B344B7D2F27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EE301B4B-76C9-431A-B786-F4D535F69F23}" type="pres">
      <dgm:prSet presAssocID="{B6597B57-8A15-4FE0-8083-B344B7D2F276}" presName="spaceRect" presStyleCnt="0"/>
      <dgm:spPr/>
    </dgm:pt>
    <dgm:pt modelId="{F9B5C4D3-9302-4A26-A783-0343C45CFFCD}" type="pres">
      <dgm:prSet presAssocID="{B6597B57-8A15-4FE0-8083-B344B7D2F276}" presName="textRect" presStyleLbl="revTx" presStyleIdx="1" presStyleCnt="4">
        <dgm:presLayoutVars>
          <dgm:chMax val="1"/>
          <dgm:chPref val="1"/>
        </dgm:presLayoutVars>
      </dgm:prSet>
      <dgm:spPr/>
    </dgm:pt>
    <dgm:pt modelId="{A3A6154C-F35D-46BA-8C1B-C620A2A9E97D}" type="pres">
      <dgm:prSet presAssocID="{2F85EC70-5DDF-40B2-9540-8F4FD642BA53}" presName="sibTrans" presStyleCnt="0"/>
      <dgm:spPr/>
    </dgm:pt>
    <dgm:pt modelId="{5D336558-4058-47AF-A305-4B6053605E34}" type="pres">
      <dgm:prSet presAssocID="{0A40C94D-F747-4D59-9FC6-4101C606CDE9}" presName="compNode" presStyleCnt="0"/>
      <dgm:spPr/>
    </dgm:pt>
    <dgm:pt modelId="{BDFACECB-CA31-401A-91B9-AFCCFD4B5D16}" type="pres">
      <dgm:prSet presAssocID="{0A40C94D-F747-4D59-9FC6-4101C606CD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77D21129-C825-42E9-ACAB-5311A23ABF23}" type="pres">
      <dgm:prSet presAssocID="{0A40C94D-F747-4D59-9FC6-4101C606CDE9}" presName="spaceRect" presStyleCnt="0"/>
      <dgm:spPr/>
    </dgm:pt>
    <dgm:pt modelId="{63DE2F06-A011-4BC8-BCD4-B60509335F7F}" type="pres">
      <dgm:prSet presAssocID="{0A40C94D-F747-4D59-9FC6-4101C606CDE9}" presName="textRect" presStyleLbl="revTx" presStyleIdx="2" presStyleCnt="4">
        <dgm:presLayoutVars>
          <dgm:chMax val="1"/>
          <dgm:chPref val="1"/>
        </dgm:presLayoutVars>
      </dgm:prSet>
      <dgm:spPr/>
    </dgm:pt>
    <dgm:pt modelId="{39EE5B66-4027-4979-A3CD-3D823CB6230E}" type="pres">
      <dgm:prSet presAssocID="{BE5A75E1-3747-4312-A72A-E4ACC5312AE5}" presName="sibTrans" presStyleCnt="0"/>
      <dgm:spPr/>
    </dgm:pt>
    <dgm:pt modelId="{D7FF133D-81A5-4BF8-823D-C78D5D473727}" type="pres">
      <dgm:prSet presAssocID="{686BE860-E03F-4871-8E9C-1C9CF5B59A81}" presName="compNode" presStyleCnt="0"/>
      <dgm:spPr/>
    </dgm:pt>
    <dgm:pt modelId="{E5045CBF-7C55-4B5B-B314-BC66326FBC73}" type="pres">
      <dgm:prSet presAssocID="{686BE860-E03F-4871-8E9C-1C9CF5B59A8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9979DD13-7729-492B-919C-D65C88DBEDF7}" type="pres">
      <dgm:prSet presAssocID="{686BE860-E03F-4871-8E9C-1C9CF5B59A81}" presName="spaceRect" presStyleCnt="0"/>
      <dgm:spPr/>
    </dgm:pt>
    <dgm:pt modelId="{8239C093-DE59-45AA-851D-E827E9A1AEAD}" type="pres">
      <dgm:prSet presAssocID="{686BE860-E03F-4871-8E9C-1C9CF5B59A8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806E08-27E0-4F67-AB0D-34281AF8D302}" type="presOf" srcId="{0A40C94D-F747-4D59-9FC6-4101C606CDE9}" destId="{63DE2F06-A011-4BC8-BCD4-B60509335F7F}" srcOrd="0" destOrd="0" presId="urn:microsoft.com/office/officeart/2018/2/layout/IconLabelList"/>
    <dgm:cxn modelId="{4C639308-FF48-4782-9952-12069BE10A28}" type="presOf" srcId="{61B1989B-BF04-4929-97E9-167A7BA21916}" destId="{BFFD29FF-5462-43F7-B63F-A4CC86FC77CF}" srcOrd="0" destOrd="0" presId="urn:microsoft.com/office/officeart/2018/2/layout/IconLabelList"/>
    <dgm:cxn modelId="{1185AC72-5203-41EC-BE10-5ED2F4CB1E96}" srcId="{8A034F86-4521-4F98-AEF5-E2CAF13C2ED3}" destId="{0A40C94D-F747-4D59-9FC6-4101C606CDE9}" srcOrd="2" destOrd="0" parTransId="{DA6CC095-F8E1-4011-82AA-2AA6F72AD7BD}" sibTransId="{BE5A75E1-3747-4312-A72A-E4ACC5312AE5}"/>
    <dgm:cxn modelId="{0154EF7D-41D3-4482-8CDE-399F05D644C9}" srcId="{8A034F86-4521-4F98-AEF5-E2CAF13C2ED3}" destId="{686BE860-E03F-4871-8E9C-1C9CF5B59A81}" srcOrd="3" destOrd="0" parTransId="{8CCE0F7F-F04F-4736-B108-8715E5BBB3CE}" sibTransId="{3E4E801B-CE93-4D7D-91A8-F1D12C6F4150}"/>
    <dgm:cxn modelId="{6F234083-B970-4FA7-A7D3-BF22EA5F151F}" srcId="{8A034F86-4521-4F98-AEF5-E2CAF13C2ED3}" destId="{B6597B57-8A15-4FE0-8083-B344B7D2F276}" srcOrd="1" destOrd="0" parTransId="{5B43F82B-E1AC-45D6-A636-39AC2F5D79CF}" sibTransId="{2F85EC70-5DDF-40B2-9540-8F4FD642BA53}"/>
    <dgm:cxn modelId="{A240C092-FC83-4FDB-9A4B-C9E617E1F25C}" type="presOf" srcId="{686BE860-E03F-4871-8E9C-1C9CF5B59A81}" destId="{8239C093-DE59-45AA-851D-E827E9A1AEAD}" srcOrd="0" destOrd="0" presId="urn:microsoft.com/office/officeart/2018/2/layout/IconLabelList"/>
    <dgm:cxn modelId="{39C1A893-28FD-45CF-9C5E-89D5C6F506AC}" type="presOf" srcId="{8A034F86-4521-4F98-AEF5-E2CAF13C2ED3}" destId="{9DE9E562-E09E-4851-901A-B18B9787E3FF}" srcOrd="0" destOrd="0" presId="urn:microsoft.com/office/officeart/2018/2/layout/IconLabelList"/>
    <dgm:cxn modelId="{F3BCB6C2-A137-4E73-B823-B23E2F87395E}" type="presOf" srcId="{B6597B57-8A15-4FE0-8083-B344B7D2F276}" destId="{F9B5C4D3-9302-4A26-A783-0343C45CFFCD}" srcOrd="0" destOrd="0" presId="urn:microsoft.com/office/officeart/2018/2/layout/IconLabelList"/>
    <dgm:cxn modelId="{5906A1DB-C8C0-4F7D-834A-B65DC51FC2F8}" srcId="{8A034F86-4521-4F98-AEF5-E2CAF13C2ED3}" destId="{61B1989B-BF04-4929-97E9-167A7BA21916}" srcOrd="0" destOrd="0" parTransId="{88A3AE71-F17C-4E0C-B9F5-74FC8FCFED23}" sibTransId="{CA8492CB-62B6-4BA9-AE0F-9810255DD99D}"/>
    <dgm:cxn modelId="{9992B973-AE1F-4A84-9091-899E4F496F20}" type="presParOf" srcId="{9DE9E562-E09E-4851-901A-B18B9787E3FF}" destId="{A9733DF6-DD21-44DF-9F0D-30702BF70208}" srcOrd="0" destOrd="0" presId="urn:microsoft.com/office/officeart/2018/2/layout/IconLabelList"/>
    <dgm:cxn modelId="{9C8E9109-F51F-434D-AEEC-1A699571B6BB}" type="presParOf" srcId="{A9733DF6-DD21-44DF-9F0D-30702BF70208}" destId="{5F7D3599-EC4E-4812-A432-864D47804EDD}" srcOrd="0" destOrd="0" presId="urn:microsoft.com/office/officeart/2018/2/layout/IconLabelList"/>
    <dgm:cxn modelId="{6DEEDB9D-82B4-4B9D-B55B-8B00787240BC}" type="presParOf" srcId="{A9733DF6-DD21-44DF-9F0D-30702BF70208}" destId="{BFF467A2-81EE-44FA-B7A8-EC03F5E06FE6}" srcOrd="1" destOrd="0" presId="urn:microsoft.com/office/officeart/2018/2/layout/IconLabelList"/>
    <dgm:cxn modelId="{E312799B-315B-4FFF-9B2B-A29936B43107}" type="presParOf" srcId="{A9733DF6-DD21-44DF-9F0D-30702BF70208}" destId="{BFFD29FF-5462-43F7-B63F-A4CC86FC77CF}" srcOrd="2" destOrd="0" presId="urn:microsoft.com/office/officeart/2018/2/layout/IconLabelList"/>
    <dgm:cxn modelId="{162B4C18-6D14-4823-9459-FE7A2F9D993C}" type="presParOf" srcId="{9DE9E562-E09E-4851-901A-B18B9787E3FF}" destId="{15A4D2DC-6C24-413D-80E9-38FF1A268E1D}" srcOrd="1" destOrd="0" presId="urn:microsoft.com/office/officeart/2018/2/layout/IconLabelList"/>
    <dgm:cxn modelId="{AF321B5E-B5CC-49F2-9C5E-578AF06FBA25}" type="presParOf" srcId="{9DE9E562-E09E-4851-901A-B18B9787E3FF}" destId="{0131A90E-5901-43AB-848F-D91AB49006B4}" srcOrd="2" destOrd="0" presId="urn:microsoft.com/office/officeart/2018/2/layout/IconLabelList"/>
    <dgm:cxn modelId="{730AB5E1-EBD4-4726-AE04-3F69C07893C8}" type="presParOf" srcId="{0131A90E-5901-43AB-848F-D91AB49006B4}" destId="{60B9E7AC-9F91-43FE-A178-44E0E57869A7}" srcOrd="0" destOrd="0" presId="urn:microsoft.com/office/officeart/2018/2/layout/IconLabelList"/>
    <dgm:cxn modelId="{BD990658-3B73-444F-B0CD-095B2297A5C8}" type="presParOf" srcId="{0131A90E-5901-43AB-848F-D91AB49006B4}" destId="{EE301B4B-76C9-431A-B786-F4D535F69F23}" srcOrd="1" destOrd="0" presId="urn:microsoft.com/office/officeart/2018/2/layout/IconLabelList"/>
    <dgm:cxn modelId="{E7E142A5-5A67-45BC-9656-7E9479F5ED3B}" type="presParOf" srcId="{0131A90E-5901-43AB-848F-D91AB49006B4}" destId="{F9B5C4D3-9302-4A26-A783-0343C45CFFCD}" srcOrd="2" destOrd="0" presId="urn:microsoft.com/office/officeart/2018/2/layout/IconLabelList"/>
    <dgm:cxn modelId="{E76A1CA9-31B6-49A8-8CC3-0EF93196DA06}" type="presParOf" srcId="{9DE9E562-E09E-4851-901A-B18B9787E3FF}" destId="{A3A6154C-F35D-46BA-8C1B-C620A2A9E97D}" srcOrd="3" destOrd="0" presId="urn:microsoft.com/office/officeart/2018/2/layout/IconLabelList"/>
    <dgm:cxn modelId="{39EE8128-C2F7-477F-B88F-A5711EAF7747}" type="presParOf" srcId="{9DE9E562-E09E-4851-901A-B18B9787E3FF}" destId="{5D336558-4058-47AF-A305-4B6053605E34}" srcOrd="4" destOrd="0" presId="urn:microsoft.com/office/officeart/2018/2/layout/IconLabelList"/>
    <dgm:cxn modelId="{1EE2B83B-12A5-4865-BB7D-16640D06439E}" type="presParOf" srcId="{5D336558-4058-47AF-A305-4B6053605E34}" destId="{BDFACECB-CA31-401A-91B9-AFCCFD4B5D16}" srcOrd="0" destOrd="0" presId="urn:microsoft.com/office/officeart/2018/2/layout/IconLabelList"/>
    <dgm:cxn modelId="{121E920C-22AA-4902-AABF-77D13A1169CD}" type="presParOf" srcId="{5D336558-4058-47AF-A305-4B6053605E34}" destId="{77D21129-C825-42E9-ACAB-5311A23ABF23}" srcOrd="1" destOrd="0" presId="urn:microsoft.com/office/officeart/2018/2/layout/IconLabelList"/>
    <dgm:cxn modelId="{50FAC849-8302-445B-94AD-916A1FAD407E}" type="presParOf" srcId="{5D336558-4058-47AF-A305-4B6053605E34}" destId="{63DE2F06-A011-4BC8-BCD4-B60509335F7F}" srcOrd="2" destOrd="0" presId="urn:microsoft.com/office/officeart/2018/2/layout/IconLabelList"/>
    <dgm:cxn modelId="{E48C22FB-071B-4499-863B-800E9170C563}" type="presParOf" srcId="{9DE9E562-E09E-4851-901A-B18B9787E3FF}" destId="{39EE5B66-4027-4979-A3CD-3D823CB6230E}" srcOrd="5" destOrd="0" presId="urn:microsoft.com/office/officeart/2018/2/layout/IconLabelList"/>
    <dgm:cxn modelId="{8CA9682C-5745-4661-8DC2-CFD4F65571A7}" type="presParOf" srcId="{9DE9E562-E09E-4851-901A-B18B9787E3FF}" destId="{D7FF133D-81A5-4BF8-823D-C78D5D473727}" srcOrd="6" destOrd="0" presId="urn:microsoft.com/office/officeart/2018/2/layout/IconLabelList"/>
    <dgm:cxn modelId="{B020B082-30C0-4CBF-876E-E761911D40D0}" type="presParOf" srcId="{D7FF133D-81A5-4BF8-823D-C78D5D473727}" destId="{E5045CBF-7C55-4B5B-B314-BC66326FBC73}" srcOrd="0" destOrd="0" presId="urn:microsoft.com/office/officeart/2018/2/layout/IconLabelList"/>
    <dgm:cxn modelId="{C67FF9B9-54AF-46B7-AC95-A615C62CD6D6}" type="presParOf" srcId="{D7FF133D-81A5-4BF8-823D-C78D5D473727}" destId="{9979DD13-7729-492B-919C-D65C88DBEDF7}" srcOrd="1" destOrd="0" presId="urn:microsoft.com/office/officeart/2018/2/layout/IconLabelList"/>
    <dgm:cxn modelId="{E3166872-2294-4020-8FDA-40497137FBD4}" type="presParOf" srcId="{D7FF133D-81A5-4BF8-823D-C78D5D473727}" destId="{8239C093-DE59-45AA-851D-E827E9A1AEA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69D6B1-12D6-4669-92DD-4215BC3EAA4D}" type="doc">
      <dgm:prSet loTypeId="urn:microsoft.com/office/officeart/2005/8/layout/target1" loCatId="relationship" qsTypeId="urn:microsoft.com/office/officeart/2005/8/quickstyle/simple1" qsCatId="simple" csTypeId="urn:microsoft.com/office/officeart/2005/8/colors/accent5_3" csCatId="accent5" phldr="1"/>
      <dgm:spPr/>
    </dgm:pt>
    <dgm:pt modelId="{6F46D482-18CC-4607-A2B0-08B922980247}">
      <dgm:prSet phldrT="[Text]" custT="1"/>
      <dgm:spPr/>
      <dgm:t>
        <a:bodyPr/>
        <a:lstStyle/>
        <a:p>
          <a:r>
            <a:rPr lang="en-GB" sz="2000" b="1"/>
            <a:t>Panic Zone</a:t>
          </a:r>
          <a:endParaRPr lang="en-GB" sz="2000" b="1" dirty="0"/>
        </a:p>
      </dgm:t>
    </dgm:pt>
    <dgm:pt modelId="{15458800-B27D-4960-BD34-F3175B635C85}" type="parTrans" cxnId="{FA6F9727-6479-4877-8CB1-3E0A1EBB335C}">
      <dgm:prSet/>
      <dgm:spPr/>
      <dgm:t>
        <a:bodyPr/>
        <a:lstStyle/>
        <a:p>
          <a:endParaRPr lang="en-GB"/>
        </a:p>
      </dgm:t>
    </dgm:pt>
    <dgm:pt modelId="{AD2C0804-89C8-472F-95FB-EC069262EF85}" type="sibTrans" cxnId="{FA6F9727-6479-4877-8CB1-3E0A1EBB335C}">
      <dgm:prSet/>
      <dgm:spPr/>
      <dgm:t>
        <a:bodyPr/>
        <a:lstStyle/>
        <a:p>
          <a:endParaRPr lang="en-GB"/>
        </a:p>
      </dgm:t>
    </dgm:pt>
    <dgm:pt modelId="{D896E11E-4348-4292-8C52-2886630B2BA2}">
      <dgm:prSet phldrT="[Text]" custT="1"/>
      <dgm:spPr/>
      <dgm:t>
        <a:bodyPr/>
        <a:lstStyle/>
        <a:p>
          <a:r>
            <a:rPr lang="en-GB" sz="2000" b="1"/>
            <a:t>Risk Zone</a:t>
          </a:r>
          <a:endParaRPr lang="en-GB" sz="2000" b="1" dirty="0"/>
        </a:p>
      </dgm:t>
    </dgm:pt>
    <dgm:pt modelId="{DCF53505-EBD2-4BA6-94B3-CE54B065871C}" type="sibTrans" cxnId="{D6D59B45-095A-4F24-8CF3-2235D106A105}">
      <dgm:prSet/>
      <dgm:spPr/>
      <dgm:t>
        <a:bodyPr/>
        <a:lstStyle/>
        <a:p>
          <a:endParaRPr lang="en-GB"/>
        </a:p>
      </dgm:t>
    </dgm:pt>
    <dgm:pt modelId="{E556D476-FEE9-49C5-9281-BEC4B5607A40}" type="parTrans" cxnId="{D6D59B45-095A-4F24-8CF3-2235D106A105}">
      <dgm:prSet/>
      <dgm:spPr/>
      <dgm:t>
        <a:bodyPr/>
        <a:lstStyle/>
        <a:p>
          <a:endParaRPr lang="en-GB"/>
        </a:p>
      </dgm:t>
    </dgm:pt>
    <dgm:pt modelId="{302756E3-76AC-4D53-BED1-478EEC8BBF5F}">
      <dgm:prSet phldrT="[Text]" custT="1"/>
      <dgm:spPr/>
      <dgm:t>
        <a:bodyPr/>
        <a:lstStyle/>
        <a:p>
          <a:r>
            <a:rPr lang="en-GB" sz="2000" b="1"/>
            <a:t>Comfort Zone</a:t>
          </a:r>
          <a:endParaRPr lang="en-GB" sz="2000" b="1" dirty="0"/>
        </a:p>
      </dgm:t>
    </dgm:pt>
    <dgm:pt modelId="{153D51EB-D2B3-4B7F-9887-AC9FAE5AC7AE}" type="sibTrans" cxnId="{94AB4CF7-B96A-436D-82A5-1C1F1BBF2C67}">
      <dgm:prSet/>
      <dgm:spPr/>
      <dgm:t>
        <a:bodyPr/>
        <a:lstStyle/>
        <a:p>
          <a:endParaRPr lang="en-GB"/>
        </a:p>
      </dgm:t>
    </dgm:pt>
    <dgm:pt modelId="{3AC8C498-6CDB-4715-8DEC-43DBA519A013}" type="parTrans" cxnId="{94AB4CF7-B96A-436D-82A5-1C1F1BBF2C67}">
      <dgm:prSet/>
      <dgm:spPr/>
      <dgm:t>
        <a:bodyPr/>
        <a:lstStyle/>
        <a:p>
          <a:endParaRPr lang="en-GB"/>
        </a:p>
      </dgm:t>
    </dgm:pt>
    <dgm:pt modelId="{AAFFAE2E-BEE0-4E19-A9DF-90123ADAA1A8}" type="pres">
      <dgm:prSet presAssocID="{6069D6B1-12D6-4669-92DD-4215BC3EAA4D}" presName="composite" presStyleCnt="0">
        <dgm:presLayoutVars>
          <dgm:chMax val="5"/>
          <dgm:dir/>
          <dgm:resizeHandles val="exact"/>
        </dgm:presLayoutVars>
      </dgm:prSet>
      <dgm:spPr/>
    </dgm:pt>
    <dgm:pt modelId="{833885E6-1508-4A11-A474-E18D4C5C8343}" type="pres">
      <dgm:prSet presAssocID="{302756E3-76AC-4D53-BED1-478EEC8BBF5F}" presName="circle1" presStyleLbl="lnNode1" presStyleIdx="0" presStyleCnt="3" custScaleX="131679" custScaleY="136440"/>
      <dgm:spPr/>
    </dgm:pt>
    <dgm:pt modelId="{400A5285-46A7-42F9-9C2B-639650446C88}" type="pres">
      <dgm:prSet presAssocID="{302756E3-76AC-4D53-BED1-478EEC8BBF5F}" presName="text1" presStyleLbl="revTx" presStyleIdx="0" presStyleCnt="3" custScaleX="131679" custScaleY="61078" custLinFactNeighborX="19267" custLinFactNeighborY="16983">
        <dgm:presLayoutVars>
          <dgm:bulletEnabled val="1"/>
        </dgm:presLayoutVars>
      </dgm:prSet>
      <dgm:spPr/>
    </dgm:pt>
    <dgm:pt modelId="{CC69FE2C-35E2-49FA-B1F1-92A96E3191FB}" type="pres">
      <dgm:prSet presAssocID="{302756E3-76AC-4D53-BED1-478EEC8BBF5F}" presName="line1" presStyleLbl="callout" presStyleIdx="0" presStyleCnt="6" custScaleX="131679" custLinFactY="171978" custLinFactNeighborX="-8630" custLinFactNeighborY="200000"/>
      <dgm:spPr/>
    </dgm:pt>
    <dgm:pt modelId="{2694B1B3-EFB7-4D6E-AFF1-BB47CDB87735}" type="pres">
      <dgm:prSet presAssocID="{302756E3-76AC-4D53-BED1-478EEC8BBF5F}" presName="d1" presStyleLbl="callout" presStyleIdx="1" presStyleCnt="6" custScaleX="88881" custScaleY="88272"/>
      <dgm:spPr/>
    </dgm:pt>
    <dgm:pt modelId="{50BB5216-1C43-4556-9762-9AE4B173AB31}" type="pres">
      <dgm:prSet presAssocID="{D896E11E-4348-4292-8C52-2886630B2BA2}" presName="circle2" presStyleLbl="lnNode1" presStyleIdx="1" presStyleCnt="3" custScaleX="131679" custScaleY="136440"/>
      <dgm:spPr/>
    </dgm:pt>
    <dgm:pt modelId="{AF343AC8-1412-4C0E-8B43-DDEAF98EA118}" type="pres">
      <dgm:prSet presAssocID="{D896E11E-4348-4292-8C52-2886630B2BA2}" presName="text2" presStyleLbl="revTx" presStyleIdx="1" presStyleCnt="3" custScaleX="131679" custScaleY="60543" custLinFactNeighborX="32221" custLinFactNeighborY="-1322">
        <dgm:presLayoutVars>
          <dgm:bulletEnabled val="1"/>
        </dgm:presLayoutVars>
      </dgm:prSet>
      <dgm:spPr/>
    </dgm:pt>
    <dgm:pt modelId="{3D69D41D-74A3-478A-BA5A-08FC04C61360}" type="pres">
      <dgm:prSet presAssocID="{D896E11E-4348-4292-8C52-2886630B2BA2}" presName="line2" presStyleLbl="callout" presStyleIdx="2" presStyleCnt="6" custScaleX="131679" custLinFactNeighborX="43187" custLinFactNeighborY="-17719"/>
      <dgm:spPr/>
    </dgm:pt>
    <dgm:pt modelId="{4AFAF902-6303-4093-951D-999B6CA9E808}" type="pres">
      <dgm:prSet presAssocID="{D896E11E-4348-4292-8C52-2886630B2BA2}" presName="d2" presStyleLbl="callout" presStyleIdx="3" presStyleCnt="6" custScaleX="117437" custScaleY="100651"/>
      <dgm:spPr/>
    </dgm:pt>
    <dgm:pt modelId="{DEBE9415-D0A1-4D1E-8C9C-1AFB1C12145C}" type="pres">
      <dgm:prSet presAssocID="{6F46D482-18CC-4607-A2B0-08B922980247}" presName="circle3" presStyleLbl="lnNode1" presStyleIdx="2" presStyleCnt="3" custScaleX="131679" custScaleY="133333" custLinFactNeighborY="2148"/>
      <dgm:spPr/>
    </dgm:pt>
    <dgm:pt modelId="{1FA39EFE-6D3E-4398-9F00-5C4F1FC7A540}" type="pres">
      <dgm:prSet presAssocID="{6F46D482-18CC-4607-A2B0-08B922980247}" presName="text3" presStyleLbl="revTx" presStyleIdx="2" presStyleCnt="3" custScaleX="131679" custScaleY="70830" custLinFactNeighborX="55995" custLinFactNeighborY="-17464">
        <dgm:presLayoutVars>
          <dgm:bulletEnabled val="1"/>
        </dgm:presLayoutVars>
      </dgm:prSet>
      <dgm:spPr/>
    </dgm:pt>
    <dgm:pt modelId="{BCA320A1-C65F-4131-882D-D7C9BF12DAA9}" type="pres">
      <dgm:prSet presAssocID="{6F46D482-18CC-4607-A2B0-08B922980247}" presName="line3" presStyleLbl="callout" presStyleIdx="4" presStyleCnt="6" custScaleX="131679" custLinFactX="46822" custLinFactY="-300000" custLinFactNeighborX="100000" custLinFactNeighborY="-323778"/>
      <dgm:spPr/>
    </dgm:pt>
    <dgm:pt modelId="{70A6A0EA-CC59-4C04-9C0F-8722F42E3B2E}" type="pres">
      <dgm:prSet presAssocID="{6F46D482-18CC-4607-A2B0-08B922980247}" presName="d3" presStyleLbl="callout" presStyleIdx="5" presStyleCnt="6" custScaleX="131679" custScaleY="136440" custLinFactNeighborX="48854"/>
      <dgm:spPr/>
    </dgm:pt>
  </dgm:ptLst>
  <dgm:cxnLst>
    <dgm:cxn modelId="{FA6F9727-6479-4877-8CB1-3E0A1EBB335C}" srcId="{6069D6B1-12D6-4669-92DD-4215BC3EAA4D}" destId="{6F46D482-18CC-4607-A2B0-08B922980247}" srcOrd="2" destOrd="0" parTransId="{15458800-B27D-4960-BD34-F3175B635C85}" sibTransId="{AD2C0804-89C8-472F-95FB-EC069262EF85}"/>
    <dgm:cxn modelId="{D6D59B45-095A-4F24-8CF3-2235D106A105}" srcId="{6069D6B1-12D6-4669-92DD-4215BC3EAA4D}" destId="{D896E11E-4348-4292-8C52-2886630B2BA2}" srcOrd="1" destOrd="0" parTransId="{E556D476-FEE9-49C5-9281-BEC4B5607A40}" sibTransId="{DCF53505-EBD2-4BA6-94B3-CE54B065871C}"/>
    <dgm:cxn modelId="{BD24F75E-6AED-4F07-93EF-8B57ED00DBD7}" type="presOf" srcId="{6069D6B1-12D6-4669-92DD-4215BC3EAA4D}" destId="{AAFFAE2E-BEE0-4E19-A9DF-90123ADAA1A8}" srcOrd="0" destOrd="0" presId="urn:microsoft.com/office/officeart/2005/8/layout/target1"/>
    <dgm:cxn modelId="{A9948CB9-BB5F-452D-A088-E2C6B52C8579}" type="presOf" srcId="{6F46D482-18CC-4607-A2B0-08B922980247}" destId="{1FA39EFE-6D3E-4398-9F00-5C4F1FC7A540}" srcOrd="0" destOrd="0" presId="urn:microsoft.com/office/officeart/2005/8/layout/target1"/>
    <dgm:cxn modelId="{ABA25ECB-6BF4-4F46-A532-703969167BE8}" type="presOf" srcId="{302756E3-76AC-4D53-BED1-478EEC8BBF5F}" destId="{400A5285-46A7-42F9-9C2B-639650446C88}" srcOrd="0" destOrd="0" presId="urn:microsoft.com/office/officeart/2005/8/layout/target1"/>
    <dgm:cxn modelId="{906DF4DB-CD00-46E7-82AE-083158AB8321}" type="presOf" srcId="{D896E11E-4348-4292-8C52-2886630B2BA2}" destId="{AF343AC8-1412-4C0E-8B43-DDEAF98EA118}" srcOrd="0" destOrd="0" presId="urn:microsoft.com/office/officeart/2005/8/layout/target1"/>
    <dgm:cxn modelId="{94AB4CF7-B96A-436D-82A5-1C1F1BBF2C67}" srcId="{6069D6B1-12D6-4669-92DD-4215BC3EAA4D}" destId="{302756E3-76AC-4D53-BED1-478EEC8BBF5F}" srcOrd="0" destOrd="0" parTransId="{3AC8C498-6CDB-4715-8DEC-43DBA519A013}" sibTransId="{153D51EB-D2B3-4B7F-9887-AC9FAE5AC7AE}"/>
    <dgm:cxn modelId="{E77CE864-BD72-4724-8FD7-81293F894C67}" type="presParOf" srcId="{AAFFAE2E-BEE0-4E19-A9DF-90123ADAA1A8}" destId="{833885E6-1508-4A11-A474-E18D4C5C8343}" srcOrd="0" destOrd="0" presId="urn:microsoft.com/office/officeart/2005/8/layout/target1"/>
    <dgm:cxn modelId="{775EA66B-34E3-4D6C-ACC3-EF1F73C7886B}" type="presParOf" srcId="{AAFFAE2E-BEE0-4E19-A9DF-90123ADAA1A8}" destId="{400A5285-46A7-42F9-9C2B-639650446C88}" srcOrd="1" destOrd="0" presId="urn:microsoft.com/office/officeart/2005/8/layout/target1"/>
    <dgm:cxn modelId="{20C92F28-547A-4D5C-8186-8FEEF7A2D9F0}" type="presParOf" srcId="{AAFFAE2E-BEE0-4E19-A9DF-90123ADAA1A8}" destId="{CC69FE2C-35E2-49FA-B1F1-92A96E3191FB}" srcOrd="2" destOrd="0" presId="urn:microsoft.com/office/officeart/2005/8/layout/target1"/>
    <dgm:cxn modelId="{9772E934-3799-4024-9E16-A2D805595DCF}" type="presParOf" srcId="{AAFFAE2E-BEE0-4E19-A9DF-90123ADAA1A8}" destId="{2694B1B3-EFB7-4D6E-AFF1-BB47CDB87735}" srcOrd="3" destOrd="0" presId="urn:microsoft.com/office/officeart/2005/8/layout/target1"/>
    <dgm:cxn modelId="{6536E398-8906-4A32-9BF9-82D72A5CF55F}" type="presParOf" srcId="{AAFFAE2E-BEE0-4E19-A9DF-90123ADAA1A8}" destId="{50BB5216-1C43-4556-9762-9AE4B173AB31}" srcOrd="4" destOrd="0" presId="urn:microsoft.com/office/officeart/2005/8/layout/target1"/>
    <dgm:cxn modelId="{563C3D80-273C-45C1-B692-79828621F260}" type="presParOf" srcId="{AAFFAE2E-BEE0-4E19-A9DF-90123ADAA1A8}" destId="{AF343AC8-1412-4C0E-8B43-DDEAF98EA118}" srcOrd="5" destOrd="0" presId="urn:microsoft.com/office/officeart/2005/8/layout/target1"/>
    <dgm:cxn modelId="{51A4951D-322B-4CBA-9842-354548F2F2D9}" type="presParOf" srcId="{AAFFAE2E-BEE0-4E19-A9DF-90123ADAA1A8}" destId="{3D69D41D-74A3-478A-BA5A-08FC04C61360}" srcOrd="6" destOrd="0" presId="urn:microsoft.com/office/officeart/2005/8/layout/target1"/>
    <dgm:cxn modelId="{7305F60B-564C-4C1E-A6B0-246D96BA34C0}" type="presParOf" srcId="{AAFFAE2E-BEE0-4E19-A9DF-90123ADAA1A8}" destId="{4AFAF902-6303-4093-951D-999B6CA9E808}" srcOrd="7" destOrd="0" presId="urn:microsoft.com/office/officeart/2005/8/layout/target1"/>
    <dgm:cxn modelId="{DE516E7B-8831-4ABF-AA60-71992FA59A42}" type="presParOf" srcId="{AAFFAE2E-BEE0-4E19-A9DF-90123ADAA1A8}" destId="{DEBE9415-D0A1-4D1E-8C9C-1AFB1C12145C}" srcOrd="8" destOrd="0" presId="urn:microsoft.com/office/officeart/2005/8/layout/target1"/>
    <dgm:cxn modelId="{207C46F6-8319-4567-A6DE-14874D96CD31}" type="presParOf" srcId="{AAFFAE2E-BEE0-4E19-A9DF-90123ADAA1A8}" destId="{1FA39EFE-6D3E-4398-9F00-5C4F1FC7A540}" srcOrd="9" destOrd="0" presId="urn:microsoft.com/office/officeart/2005/8/layout/target1"/>
    <dgm:cxn modelId="{996B8DA3-8D13-4D3E-9368-FA0E0423DBB1}" type="presParOf" srcId="{AAFFAE2E-BEE0-4E19-A9DF-90123ADAA1A8}" destId="{BCA320A1-C65F-4131-882D-D7C9BF12DAA9}" srcOrd="10" destOrd="0" presId="urn:microsoft.com/office/officeart/2005/8/layout/target1"/>
    <dgm:cxn modelId="{332EFF38-53B7-4378-97A6-D7B5E1A71482}" type="presParOf" srcId="{AAFFAE2E-BEE0-4E19-A9DF-90123ADAA1A8}" destId="{70A6A0EA-CC59-4C04-9C0F-8722F42E3B2E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5C01B8-0295-4759-BA34-BAED2AAA86D0}" type="doc">
      <dgm:prSet loTypeId="urn:microsoft.com/office/officeart/2018/5/layout/IconLeaf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44DC6E2-4670-4AC0-9C97-B7CA4999152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1. Listening partner</a:t>
          </a:r>
        </a:p>
      </dgm:t>
    </dgm:pt>
    <dgm:pt modelId="{75AD13D1-6979-4ED9-B10D-3438545DCAEE}" type="parTrans" cxnId="{E408E998-F155-46FA-BD83-DB8BCC855F8E}">
      <dgm:prSet/>
      <dgm:spPr/>
      <dgm:t>
        <a:bodyPr/>
        <a:lstStyle/>
        <a:p>
          <a:endParaRPr lang="en-US"/>
        </a:p>
      </dgm:t>
    </dgm:pt>
    <dgm:pt modelId="{C147E641-8B0E-4585-99FF-4D6A1F415643}" type="sibTrans" cxnId="{E408E998-F155-46FA-BD83-DB8BCC855F8E}">
      <dgm:prSet/>
      <dgm:spPr/>
      <dgm:t>
        <a:bodyPr/>
        <a:lstStyle/>
        <a:p>
          <a:endParaRPr lang="en-US"/>
        </a:p>
      </dgm:t>
    </dgm:pt>
    <dgm:pt modelId="{8381955D-9C0D-4C35-AB13-99AEE2E31A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2. Thinker</a:t>
          </a:r>
        </a:p>
      </dgm:t>
    </dgm:pt>
    <dgm:pt modelId="{431378F4-5DA9-41DF-9316-3F6DC3CB5F7E}" type="parTrans" cxnId="{B126D2FD-4F0B-4687-888B-F30B35FB9BE6}">
      <dgm:prSet/>
      <dgm:spPr/>
      <dgm:t>
        <a:bodyPr/>
        <a:lstStyle/>
        <a:p>
          <a:endParaRPr lang="en-US"/>
        </a:p>
      </dgm:t>
    </dgm:pt>
    <dgm:pt modelId="{94A496E4-CB0A-4430-B60A-770C02BA3BE1}" type="sibTrans" cxnId="{B126D2FD-4F0B-4687-888B-F30B35FB9BE6}">
      <dgm:prSet/>
      <dgm:spPr/>
      <dgm:t>
        <a:bodyPr/>
        <a:lstStyle/>
        <a:p>
          <a:endParaRPr lang="en-US"/>
        </a:p>
      </dgm:t>
    </dgm:pt>
    <dgm:pt modelId="{2A0C0690-BC27-4BEF-871E-B77179DF84F4}" type="pres">
      <dgm:prSet presAssocID="{9F5C01B8-0295-4759-BA34-BAED2AAA86D0}" presName="root" presStyleCnt="0">
        <dgm:presLayoutVars>
          <dgm:dir/>
          <dgm:resizeHandles val="exact"/>
        </dgm:presLayoutVars>
      </dgm:prSet>
      <dgm:spPr/>
    </dgm:pt>
    <dgm:pt modelId="{5904015E-690C-453B-A38E-29394FFE8037}" type="pres">
      <dgm:prSet presAssocID="{B44DC6E2-4670-4AC0-9C97-B7CA49991528}" presName="compNode" presStyleCnt="0"/>
      <dgm:spPr/>
    </dgm:pt>
    <dgm:pt modelId="{E4EDB5B8-9A19-4A8E-9491-115117614EC1}" type="pres">
      <dgm:prSet presAssocID="{B44DC6E2-4670-4AC0-9C97-B7CA49991528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F09793C3-DEF5-4AA3-AE06-11641BF616DC}" type="pres">
      <dgm:prSet presAssocID="{B44DC6E2-4670-4AC0-9C97-B7CA4999152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351B80B4-7843-467D-8CB7-61A886CEE317}" type="pres">
      <dgm:prSet presAssocID="{B44DC6E2-4670-4AC0-9C97-B7CA49991528}" presName="spaceRect" presStyleCnt="0"/>
      <dgm:spPr/>
    </dgm:pt>
    <dgm:pt modelId="{8E2023FA-E125-4239-8FF9-E08478D55B2B}" type="pres">
      <dgm:prSet presAssocID="{B44DC6E2-4670-4AC0-9C97-B7CA49991528}" presName="textRect" presStyleLbl="revTx" presStyleIdx="0" presStyleCnt="2">
        <dgm:presLayoutVars>
          <dgm:chMax val="1"/>
          <dgm:chPref val="1"/>
        </dgm:presLayoutVars>
      </dgm:prSet>
      <dgm:spPr/>
    </dgm:pt>
    <dgm:pt modelId="{56BBDB9E-E6E0-4973-8474-C2D07600744A}" type="pres">
      <dgm:prSet presAssocID="{C147E641-8B0E-4585-99FF-4D6A1F415643}" presName="sibTrans" presStyleCnt="0"/>
      <dgm:spPr/>
    </dgm:pt>
    <dgm:pt modelId="{BF991117-4FB4-4625-AE38-B489F8E87292}" type="pres">
      <dgm:prSet presAssocID="{8381955D-9C0D-4C35-AB13-99AEE2E31AE1}" presName="compNode" presStyleCnt="0"/>
      <dgm:spPr/>
    </dgm:pt>
    <dgm:pt modelId="{B600B291-C8EA-4619-AC87-FF2E994EB69F}" type="pres">
      <dgm:prSet presAssocID="{8381955D-9C0D-4C35-AB13-99AEE2E31AE1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A2BABE5E-CB4D-4B78-A133-09B7BA477A8B}" type="pres">
      <dgm:prSet presAssocID="{8381955D-9C0D-4C35-AB13-99AEE2E31A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69EF6191-51D6-405D-96AD-AE1ADF53C7B5}" type="pres">
      <dgm:prSet presAssocID="{8381955D-9C0D-4C35-AB13-99AEE2E31AE1}" presName="spaceRect" presStyleCnt="0"/>
      <dgm:spPr/>
    </dgm:pt>
    <dgm:pt modelId="{0F4D2A84-35B3-4314-8C4C-C3EDB680A84B}" type="pres">
      <dgm:prSet presAssocID="{8381955D-9C0D-4C35-AB13-99AEE2E31AE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FD09779-F9E5-3C49-B2C6-3ADBEC231417}" type="presOf" srcId="{B44DC6E2-4670-4AC0-9C97-B7CA49991528}" destId="{8E2023FA-E125-4239-8FF9-E08478D55B2B}" srcOrd="0" destOrd="0" presId="urn:microsoft.com/office/officeart/2018/5/layout/IconLeafLabelList"/>
    <dgm:cxn modelId="{8E9D0B81-842E-134C-8A71-DE603195AF5D}" type="presOf" srcId="{9F5C01B8-0295-4759-BA34-BAED2AAA86D0}" destId="{2A0C0690-BC27-4BEF-871E-B77179DF84F4}" srcOrd="0" destOrd="0" presId="urn:microsoft.com/office/officeart/2018/5/layout/IconLeafLabelList"/>
    <dgm:cxn modelId="{E408E998-F155-46FA-BD83-DB8BCC855F8E}" srcId="{9F5C01B8-0295-4759-BA34-BAED2AAA86D0}" destId="{B44DC6E2-4670-4AC0-9C97-B7CA49991528}" srcOrd="0" destOrd="0" parTransId="{75AD13D1-6979-4ED9-B10D-3438545DCAEE}" sibTransId="{C147E641-8B0E-4585-99FF-4D6A1F415643}"/>
    <dgm:cxn modelId="{8FF020A5-559C-CA4F-B18F-C40E15A353F8}" type="presOf" srcId="{8381955D-9C0D-4C35-AB13-99AEE2E31AE1}" destId="{0F4D2A84-35B3-4314-8C4C-C3EDB680A84B}" srcOrd="0" destOrd="0" presId="urn:microsoft.com/office/officeart/2018/5/layout/IconLeafLabelList"/>
    <dgm:cxn modelId="{B126D2FD-4F0B-4687-888B-F30B35FB9BE6}" srcId="{9F5C01B8-0295-4759-BA34-BAED2AAA86D0}" destId="{8381955D-9C0D-4C35-AB13-99AEE2E31AE1}" srcOrd="1" destOrd="0" parTransId="{431378F4-5DA9-41DF-9316-3F6DC3CB5F7E}" sibTransId="{94A496E4-CB0A-4430-B60A-770C02BA3BE1}"/>
    <dgm:cxn modelId="{C9D28BC0-DF3A-3048-BD34-116DAE69830E}" type="presParOf" srcId="{2A0C0690-BC27-4BEF-871E-B77179DF84F4}" destId="{5904015E-690C-453B-A38E-29394FFE8037}" srcOrd="0" destOrd="0" presId="urn:microsoft.com/office/officeart/2018/5/layout/IconLeafLabelList"/>
    <dgm:cxn modelId="{9C3838AD-F8FD-F045-A2D2-FAFFDD87279C}" type="presParOf" srcId="{5904015E-690C-453B-A38E-29394FFE8037}" destId="{E4EDB5B8-9A19-4A8E-9491-115117614EC1}" srcOrd="0" destOrd="0" presId="urn:microsoft.com/office/officeart/2018/5/layout/IconLeafLabelList"/>
    <dgm:cxn modelId="{91AAFED4-16ED-8A41-88E8-3F32C4012534}" type="presParOf" srcId="{5904015E-690C-453B-A38E-29394FFE8037}" destId="{F09793C3-DEF5-4AA3-AE06-11641BF616DC}" srcOrd="1" destOrd="0" presId="urn:microsoft.com/office/officeart/2018/5/layout/IconLeafLabelList"/>
    <dgm:cxn modelId="{8FD00CE4-9B30-8749-B4AD-95909F00F575}" type="presParOf" srcId="{5904015E-690C-453B-A38E-29394FFE8037}" destId="{351B80B4-7843-467D-8CB7-61A886CEE317}" srcOrd="2" destOrd="0" presId="urn:microsoft.com/office/officeart/2018/5/layout/IconLeafLabelList"/>
    <dgm:cxn modelId="{CA1DC717-5825-D446-9274-E9C46AA05401}" type="presParOf" srcId="{5904015E-690C-453B-A38E-29394FFE8037}" destId="{8E2023FA-E125-4239-8FF9-E08478D55B2B}" srcOrd="3" destOrd="0" presId="urn:microsoft.com/office/officeart/2018/5/layout/IconLeafLabelList"/>
    <dgm:cxn modelId="{7A68107A-863D-1B4F-BB45-31000C3B9170}" type="presParOf" srcId="{2A0C0690-BC27-4BEF-871E-B77179DF84F4}" destId="{56BBDB9E-E6E0-4973-8474-C2D07600744A}" srcOrd="1" destOrd="0" presId="urn:microsoft.com/office/officeart/2018/5/layout/IconLeafLabelList"/>
    <dgm:cxn modelId="{1CEFA9D9-5F5C-1C42-AEFB-C4D390D9AC93}" type="presParOf" srcId="{2A0C0690-BC27-4BEF-871E-B77179DF84F4}" destId="{BF991117-4FB4-4625-AE38-B489F8E87292}" srcOrd="2" destOrd="0" presId="urn:microsoft.com/office/officeart/2018/5/layout/IconLeafLabelList"/>
    <dgm:cxn modelId="{44A5E2AC-27A3-114E-A843-CDE2D5288FE6}" type="presParOf" srcId="{BF991117-4FB4-4625-AE38-B489F8E87292}" destId="{B600B291-C8EA-4619-AC87-FF2E994EB69F}" srcOrd="0" destOrd="0" presId="urn:microsoft.com/office/officeart/2018/5/layout/IconLeafLabelList"/>
    <dgm:cxn modelId="{5AA80FC3-BCF1-5D42-884C-8C8AC489D487}" type="presParOf" srcId="{BF991117-4FB4-4625-AE38-B489F8E87292}" destId="{A2BABE5E-CB4D-4B78-A133-09B7BA477A8B}" srcOrd="1" destOrd="0" presId="urn:microsoft.com/office/officeart/2018/5/layout/IconLeafLabelList"/>
    <dgm:cxn modelId="{DB115CCC-7BC4-574C-BF1B-49E2F5305F81}" type="presParOf" srcId="{BF991117-4FB4-4625-AE38-B489F8E87292}" destId="{69EF6191-51D6-405D-96AD-AE1ADF53C7B5}" srcOrd="2" destOrd="0" presId="urn:microsoft.com/office/officeart/2018/5/layout/IconLeafLabelList"/>
    <dgm:cxn modelId="{BEB318EC-5944-AF46-BC77-149E847F82D0}" type="presParOf" srcId="{BF991117-4FB4-4625-AE38-B489F8E87292}" destId="{0F4D2A84-35B3-4314-8C4C-C3EDB680A84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94187E-55B5-407C-AA87-9EF3BB6227D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E666286E-1D72-4CD5-9377-A69E47BD7CD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Delete</a:t>
          </a:r>
        </a:p>
      </dgm:t>
    </dgm:pt>
    <dgm:pt modelId="{F93069EC-2F31-4F10-95E9-72B2C51AF663}" type="parTrans" cxnId="{67FFD5F0-9A88-4DA1-9D3B-9354D2D64C58}">
      <dgm:prSet/>
      <dgm:spPr/>
      <dgm:t>
        <a:bodyPr/>
        <a:lstStyle/>
        <a:p>
          <a:endParaRPr lang="en-US"/>
        </a:p>
      </dgm:t>
    </dgm:pt>
    <dgm:pt modelId="{ACECFBCF-E2B8-4A27-B4FF-C90CFDBD56AD}" type="sibTrans" cxnId="{67FFD5F0-9A88-4DA1-9D3B-9354D2D64C58}">
      <dgm:prSet/>
      <dgm:spPr/>
      <dgm:t>
        <a:bodyPr/>
        <a:lstStyle/>
        <a:p>
          <a:endParaRPr lang="en-US"/>
        </a:p>
      </dgm:t>
    </dgm:pt>
    <dgm:pt modelId="{9C1529FD-74DE-445A-8C81-C7C90B840B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Lack of reference “ They don’t listen to me”</a:t>
          </a:r>
        </a:p>
      </dgm:t>
    </dgm:pt>
    <dgm:pt modelId="{F7E009B8-B345-4307-A2BF-2F27AF19CB2A}" type="parTrans" cxnId="{1CAAFB5D-9235-4ED4-99E2-C21B83E54799}">
      <dgm:prSet/>
      <dgm:spPr/>
      <dgm:t>
        <a:bodyPr/>
        <a:lstStyle/>
        <a:p>
          <a:endParaRPr lang="en-US"/>
        </a:p>
      </dgm:t>
    </dgm:pt>
    <dgm:pt modelId="{B3CAB030-784E-49CF-A405-48A5D469FD1C}" type="sibTrans" cxnId="{1CAAFB5D-9235-4ED4-99E2-C21B83E54799}">
      <dgm:prSet/>
      <dgm:spPr/>
      <dgm:t>
        <a:bodyPr/>
        <a:lstStyle/>
        <a:p>
          <a:endParaRPr lang="en-US"/>
        </a:p>
      </dgm:t>
    </dgm:pt>
    <dgm:pt modelId="{AF7619FC-117E-407D-8693-89B0059437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Comparison “She’s a better person”</a:t>
          </a:r>
        </a:p>
      </dgm:t>
    </dgm:pt>
    <dgm:pt modelId="{00664A35-D22F-4CD2-BB18-9D7173191BBC}" type="parTrans" cxnId="{797F8EAD-D8DC-4220-907F-BD95A3EF54E9}">
      <dgm:prSet/>
      <dgm:spPr/>
      <dgm:t>
        <a:bodyPr/>
        <a:lstStyle/>
        <a:p>
          <a:endParaRPr lang="en-US"/>
        </a:p>
      </dgm:t>
    </dgm:pt>
    <dgm:pt modelId="{3DE5E6B7-D9B8-48EA-91A5-473332701CFD}" type="sibTrans" cxnId="{797F8EAD-D8DC-4220-907F-BD95A3EF54E9}">
      <dgm:prSet/>
      <dgm:spPr/>
      <dgm:t>
        <a:bodyPr/>
        <a:lstStyle/>
        <a:p>
          <a:endParaRPr lang="en-US"/>
        </a:p>
      </dgm:t>
    </dgm:pt>
    <dgm:pt modelId="{EB5DE868-5513-4B68-94A4-D1B3EA66CE4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Distort </a:t>
          </a:r>
        </a:p>
      </dgm:t>
    </dgm:pt>
    <dgm:pt modelId="{19B10A5E-C7EA-45E1-8927-05CC22854EF9}" type="parTrans" cxnId="{0A187C4F-8A0A-4A3A-85BC-653D75ACB480}">
      <dgm:prSet/>
      <dgm:spPr/>
      <dgm:t>
        <a:bodyPr/>
        <a:lstStyle/>
        <a:p>
          <a:endParaRPr lang="en-US"/>
        </a:p>
      </dgm:t>
    </dgm:pt>
    <dgm:pt modelId="{D7F2055B-C82C-4454-8CD9-DD31F5FB2C4D}" type="sibTrans" cxnId="{0A187C4F-8A0A-4A3A-85BC-653D75ACB480}">
      <dgm:prSet/>
      <dgm:spPr/>
      <dgm:t>
        <a:bodyPr/>
        <a:lstStyle/>
        <a:p>
          <a:endParaRPr lang="en-US"/>
        </a:p>
      </dgm:t>
    </dgm:pt>
    <dgm:pt modelId="{D006C1CE-DE02-4D92-ACE6-72E35BAC2B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Mind Reading “You don’t like me”</a:t>
          </a:r>
        </a:p>
      </dgm:t>
    </dgm:pt>
    <dgm:pt modelId="{77361897-C35B-4431-AB63-166220B8BDF2}" type="parTrans" cxnId="{7AC13800-5F84-4922-9670-FCA954149EEF}">
      <dgm:prSet/>
      <dgm:spPr/>
      <dgm:t>
        <a:bodyPr/>
        <a:lstStyle/>
        <a:p>
          <a:endParaRPr lang="en-US"/>
        </a:p>
      </dgm:t>
    </dgm:pt>
    <dgm:pt modelId="{D52A8CB3-B0EB-4D2A-BD99-C1E415B09726}" type="sibTrans" cxnId="{7AC13800-5F84-4922-9670-FCA954149EEF}">
      <dgm:prSet/>
      <dgm:spPr/>
      <dgm:t>
        <a:bodyPr/>
        <a:lstStyle/>
        <a:p>
          <a:endParaRPr lang="en-US"/>
        </a:p>
      </dgm:t>
    </dgm:pt>
    <dgm:pt modelId="{0CD3EC15-7FDE-4B6C-9A7C-E51C8EA25D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Cause &amp; Effect “You make me sad”</a:t>
          </a:r>
        </a:p>
      </dgm:t>
    </dgm:pt>
    <dgm:pt modelId="{777A3D96-3594-4E97-A8BC-F6D33729647E}" type="parTrans" cxnId="{1B4FAF8D-59BE-419D-A836-D9A83C99D742}">
      <dgm:prSet/>
      <dgm:spPr/>
      <dgm:t>
        <a:bodyPr/>
        <a:lstStyle/>
        <a:p>
          <a:endParaRPr lang="en-US"/>
        </a:p>
      </dgm:t>
    </dgm:pt>
    <dgm:pt modelId="{E94745F0-1769-4688-BD67-DD8E6A4E89CB}" type="sibTrans" cxnId="{1B4FAF8D-59BE-419D-A836-D9A83C99D742}">
      <dgm:prSet/>
      <dgm:spPr/>
      <dgm:t>
        <a:bodyPr/>
        <a:lstStyle/>
        <a:p>
          <a:endParaRPr lang="en-US"/>
        </a:p>
      </dgm:t>
    </dgm:pt>
    <dgm:pt modelId="{A12283BC-F488-4A72-9FD9-524DEA6FB68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Generalise</a:t>
          </a:r>
        </a:p>
      </dgm:t>
    </dgm:pt>
    <dgm:pt modelId="{FE736F9B-B921-4148-B8C6-B94C6E9B2084}" type="parTrans" cxnId="{36461515-0EFF-4252-B55B-E37AB5C4DFB2}">
      <dgm:prSet/>
      <dgm:spPr/>
      <dgm:t>
        <a:bodyPr/>
        <a:lstStyle/>
        <a:p>
          <a:endParaRPr lang="en-US"/>
        </a:p>
      </dgm:t>
    </dgm:pt>
    <dgm:pt modelId="{FF961A3A-C3EA-4725-B537-3F7A0AB92D7D}" type="sibTrans" cxnId="{36461515-0EFF-4252-B55B-E37AB5C4DFB2}">
      <dgm:prSet/>
      <dgm:spPr/>
      <dgm:t>
        <a:bodyPr/>
        <a:lstStyle/>
        <a:p>
          <a:endParaRPr lang="en-US"/>
        </a:p>
      </dgm:t>
    </dgm:pt>
    <dgm:pt modelId="{E2D39D10-7977-463B-889A-6ED8C6EAF5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Everyone, always, no one, never</a:t>
          </a:r>
        </a:p>
      </dgm:t>
    </dgm:pt>
    <dgm:pt modelId="{3AD79B85-9A04-4B78-B134-2C85BB519055}" type="parTrans" cxnId="{C34B94AB-D8B4-40CA-BDE7-C1BC869DC787}">
      <dgm:prSet/>
      <dgm:spPr/>
      <dgm:t>
        <a:bodyPr/>
        <a:lstStyle/>
        <a:p>
          <a:endParaRPr lang="en-US"/>
        </a:p>
      </dgm:t>
    </dgm:pt>
    <dgm:pt modelId="{5DE49C5F-21ED-43FF-8573-B51768947047}" type="sibTrans" cxnId="{C34B94AB-D8B4-40CA-BDE7-C1BC869DC787}">
      <dgm:prSet/>
      <dgm:spPr/>
      <dgm:t>
        <a:bodyPr/>
        <a:lstStyle/>
        <a:p>
          <a:endParaRPr lang="en-US"/>
        </a:p>
      </dgm:t>
    </dgm:pt>
    <dgm:pt modelId="{48A0B5CE-F71E-4028-BCAD-CC0DD2A768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Possibility / Necessity “ could, couldn’t, may, may not – Should, shouldn’t – Must must not  </a:t>
          </a:r>
        </a:p>
      </dgm:t>
    </dgm:pt>
    <dgm:pt modelId="{15EDB9E5-27BB-41F2-87EA-FB5BD4486752}" type="parTrans" cxnId="{BD7038C7-FE64-4C14-A0C5-9438EBCEEC5B}">
      <dgm:prSet/>
      <dgm:spPr/>
      <dgm:t>
        <a:bodyPr/>
        <a:lstStyle/>
        <a:p>
          <a:endParaRPr lang="en-US"/>
        </a:p>
      </dgm:t>
    </dgm:pt>
    <dgm:pt modelId="{FE5924BC-D7B3-48DB-A92A-8C445AD24686}" type="sibTrans" cxnId="{BD7038C7-FE64-4C14-A0C5-9438EBCEEC5B}">
      <dgm:prSet/>
      <dgm:spPr/>
      <dgm:t>
        <a:bodyPr/>
        <a:lstStyle/>
        <a:p>
          <a:endParaRPr lang="en-US"/>
        </a:p>
      </dgm:t>
    </dgm:pt>
    <dgm:pt modelId="{1D227A6F-7DAD-4A62-B672-ED4DBC9054EF}" type="pres">
      <dgm:prSet presAssocID="{BB94187E-55B5-407C-AA87-9EF3BB6227DB}" presName="root" presStyleCnt="0">
        <dgm:presLayoutVars>
          <dgm:dir/>
          <dgm:resizeHandles val="exact"/>
        </dgm:presLayoutVars>
      </dgm:prSet>
      <dgm:spPr/>
    </dgm:pt>
    <dgm:pt modelId="{04264D69-69C0-444E-A1B0-0BBD63DE6A35}" type="pres">
      <dgm:prSet presAssocID="{E666286E-1D72-4CD5-9377-A69E47BD7CD2}" presName="compNode" presStyleCnt="0"/>
      <dgm:spPr/>
    </dgm:pt>
    <dgm:pt modelId="{F5EEEEDB-BEA6-4BF0-8BD4-CCABA40D24A2}" type="pres">
      <dgm:prSet presAssocID="{E666286E-1D72-4CD5-9377-A69E47BD7CD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B87DA6E-783E-476D-BF7A-A8EF23574F65}" type="pres">
      <dgm:prSet presAssocID="{E666286E-1D72-4CD5-9377-A69E47BD7CD2}" presName="iconSpace" presStyleCnt="0"/>
      <dgm:spPr/>
    </dgm:pt>
    <dgm:pt modelId="{2C44AF2D-10CA-4AEA-B218-E526C60678A2}" type="pres">
      <dgm:prSet presAssocID="{E666286E-1D72-4CD5-9377-A69E47BD7CD2}" presName="parTx" presStyleLbl="revTx" presStyleIdx="0" presStyleCnt="6">
        <dgm:presLayoutVars>
          <dgm:chMax val="0"/>
          <dgm:chPref val="0"/>
        </dgm:presLayoutVars>
      </dgm:prSet>
      <dgm:spPr/>
    </dgm:pt>
    <dgm:pt modelId="{F63959EB-F469-4B19-8EA6-DCC7D840C347}" type="pres">
      <dgm:prSet presAssocID="{E666286E-1D72-4CD5-9377-A69E47BD7CD2}" presName="txSpace" presStyleCnt="0"/>
      <dgm:spPr/>
    </dgm:pt>
    <dgm:pt modelId="{3F881E84-426D-4206-966A-8EB2B72EE5C4}" type="pres">
      <dgm:prSet presAssocID="{E666286E-1D72-4CD5-9377-A69E47BD7CD2}" presName="desTx" presStyleLbl="revTx" presStyleIdx="1" presStyleCnt="6">
        <dgm:presLayoutVars/>
      </dgm:prSet>
      <dgm:spPr/>
    </dgm:pt>
    <dgm:pt modelId="{F52F40AC-C474-4838-9665-48B96DD67379}" type="pres">
      <dgm:prSet presAssocID="{ACECFBCF-E2B8-4A27-B4FF-C90CFDBD56AD}" presName="sibTrans" presStyleCnt="0"/>
      <dgm:spPr/>
    </dgm:pt>
    <dgm:pt modelId="{6A67BCEA-DE46-4E8A-B75A-57BCF97DD536}" type="pres">
      <dgm:prSet presAssocID="{EB5DE868-5513-4B68-94A4-D1B3EA66CE42}" presName="compNode" presStyleCnt="0"/>
      <dgm:spPr/>
    </dgm:pt>
    <dgm:pt modelId="{ABEBAB82-FC5B-41D9-84EF-2BD2C9FC871D}" type="pres">
      <dgm:prSet presAssocID="{EB5DE868-5513-4B68-94A4-D1B3EA66CE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DDF54DA-2C1F-468C-B3E6-22AD61BDF26E}" type="pres">
      <dgm:prSet presAssocID="{EB5DE868-5513-4B68-94A4-D1B3EA66CE42}" presName="iconSpace" presStyleCnt="0"/>
      <dgm:spPr/>
    </dgm:pt>
    <dgm:pt modelId="{BA6C4293-1F3F-40C1-ADA9-8F9B98136A6D}" type="pres">
      <dgm:prSet presAssocID="{EB5DE868-5513-4B68-94A4-D1B3EA66CE42}" presName="parTx" presStyleLbl="revTx" presStyleIdx="2" presStyleCnt="6">
        <dgm:presLayoutVars>
          <dgm:chMax val="0"/>
          <dgm:chPref val="0"/>
        </dgm:presLayoutVars>
      </dgm:prSet>
      <dgm:spPr/>
    </dgm:pt>
    <dgm:pt modelId="{D4D3722E-0F5E-430B-B338-D98BA865B61A}" type="pres">
      <dgm:prSet presAssocID="{EB5DE868-5513-4B68-94A4-D1B3EA66CE42}" presName="txSpace" presStyleCnt="0"/>
      <dgm:spPr/>
    </dgm:pt>
    <dgm:pt modelId="{9EDE6FFC-5DCC-437F-AAC7-4786E2193DEC}" type="pres">
      <dgm:prSet presAssocID="{EB5DE868-5513-4B68-94A4-D1B3EA66CE42}" presName="desTx" presStyleLbl="revTx" presStyleIdx="3" presStyleCnt="6">
        <dgm:presLayoutVars/>
      </dgm:prSet>
      <dgm:spPr/>
    </dgm:pt>
    <dgm:pt modelId="{572FA174-2919-4AC0-81A5-86EC133AD2C7}" type="pres">
      <dgm:prSet presAssocID="{D7F2055B-C82C-4454-8CD9-DD31F5FB2C4D}" presName="sibTrans" presStyleCnt="0"/>
      <dgm:spPr/>
    </dgm:pt>
    <dgm:pt modelId="{0B21BE55-9FF9-473C-B2C2-31265B961EAF}" type="pres">
      <dgm:prSet presAssocID="{A12283BC-F488-4A72-9FD9-524DEA6FB68A}" presName="compNode" presStyleCnt="0"/>
      <dgm:spPr/>
    </dgm:pt>
    <dgm:pt modelId="{D69524F8-48CD-4204-8A30-69B09851266C}" type="pres">
      <dgm:prSet presAssocID="{A12283BC-F488-4A72-9FD9-524DEA6FB6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45B34B8E-A3D2-4C1E-9EEF-7F0462007092}" type="pres">
      <dgm:prSet presAssocID="{A12283BC-F488-4A72-9FD9-524DEA6FB68A}" presName="iconSpace" presStyleCnt="0"/>
      <dgm:spPr/>
    </dgm:pt>
    <dgm:pt modelId="{FF8E6D16-E309-44DE-965C-FB744AD007B4}" type="pres">
      <dgm:prSet presAssocID="{A12283BC-F488-4A72-9FD9-524DEA6FB68A}" presName="parTx" presStyleLbl="revTx" presStyleIdx="4" presStyleCnt="6">
        <dgm:presLayoutVars>
          <dgm:chMax val="0"/>
          <dgm:chPref val="0"/>
        </dgm:presLayoutVars>
      </dgm:prSet>
      <dgm:spPr/>
    </dgm:pt>
    <dgm:pt modelId="{C5FD9296-85AA-4755-AAA4-33DBC6221A25}" type="pres">
      <dgm:prSet presAssocID="{A12283BC-F488-4A72-9FD9-524DEA6FB68A}" presName="txSpace" presStyleCnt="0"/>
      <dgm:spPr/>
    </dgm:pt>
    <dgm:pt modelId="{3074A48D-41E7-4ED2-9D2F-8EECBD7AE830}" type="pres">
      <dgm:prSet presAssocID="{A12283BC-F488-4A72-9FD9-524DEA6FB68A}" presName="desTx" presStyleLbl="revTx" presStyleIdx="5" presStyleCnt="6">
        <dgm:presLayoutVars/>
      </dgm:prSet>
      <dgm:spPr/>
    </dgm:pt>
  </dgm:ptLst>
  <dgm:cxnLst>
    <dgm:cxn modelId="{7AC13800-5F84-4922-9670-FCA954149EEF}" srcId="{EB5DE868-5513-4B68-94A4-D1B3EA66CE42}" destId="{D006C1CE-DE02-4D92-ACE6-72E35BAC2B17}" srcOrd="0" destOrd="0" parTransId="{77361897-C35B-4431-AB63-166220B8BDF2}" sibTransId="{D52A8CB3-B0EB-4D2A-BD99-C1E415B09726}"/>
    <dgm:cxn modelId="{36461515-0EFF-4252-B55B-E37AB5C4DFB2}" srcId="{BB94187E-55B5-407C-AA87-9EF3BB6227DB}" destId="{A12283BC-F488-4A72-9FD9-524DEA6FB68A}" srcOrd="2" destOrd="0" parTransId="{FE736F9B-B921-4148-B8C6-B94C6E9B2084}" sibTransId="{FF961A3A-C3EA-4725-B537-3F7A0AB92D7D}"/>
    <dgm:cxn modelId="{D99CB024-91DF-4A65-8D8F-62D2D681A7AD}" type="presOf" srcId="{A12283BC-F488-4A72-9FD9-524DEA6FB68A}" destId="{FF8E6D16-E309-44DE-965C-FB744AD007B4}" srcOrd="0" destOrd="0" presId="urn:microsoft.com/office/officeart/2018/2/layout/IconLabelDescriptionList"/>
    <dgm:cxn modelId="{1E6E3B2F-DE31-4D8D-B47E-686815A21222}" type="presOf" srcId="{9C1529FD-74DE-445A-8C81-C7C90B840BDF}" destId="{3F881E84-426D-4206-966A-8EB2B72EE5C4}" srcOrd="0" destOrd="0" presId="urn:microsoft.com/office/officeart/2018/2/layout/IconLabelDescriptionList"/>
    <dgm:cxn modelId="{0A187C4F-8A0A-4A3A-85BC-653D75ACB480}" srcId="{BB94187E-55B5-407C-AA87-9EF3BB6227DB}" destId="{EB5DE868-5513-4B68-94A4-D1B3EA66CE42}" srcOrd="1" destOrd="0" parTransId="{19B10A5E-C7EA-45E1-8927-05CC22854EF9}" sibTransId="{D7F2055B-C82C-4454-8CD9-DD31F5FB2C4D}"/>
    <dgm:cxn modelId="{1CAAFB5D-9235-4ED4-99E2-C21B83E54799}" srcId="{E666286E-1D72-4CD5-9377-A69E47BD7CD2}" destId="{9C1529FD-74DE-445A-8C81-C7C90B840BDF}" srcOrd="0" destOrd="0" parTransId="{F7E009B8-B345-4307-A2BF-2F27AF19CB2A}" sibTransId="{B3CAB030-784E-49CF-A405-48A5D469FD1C}"/>
    <dgm:cxn modelId="{6E727367-682D-41E0-A4AD-7CCD48395CAB}" type="presOf" srcId="{AF7619FC-117E-407D-8693-89B0059437D2}" destId="{3F881E84-426D-4206-966A-8EB2B72EE5C4}" srcOrd="0" destOrd="1" presId="urn:microsoft.com/office/officeart/2018/2/layout/IconLabelDescriptionList"/>
    <dgm:cxn modelId="{5CBAF38A-ABCB-487C-8982-633919969148}" type="presOf" srcId="{EB5DE868-5513-4B68-94A4-D1B3EA66CE42}" destId="{BA6C4293-1F3F-40C1-ADA9-8F9B98136A6D}" srcOrd="0" destOrd="0" presId="urn:microsoft.com/office/officeart/2018/2/layout/IconLabelDescriptionList"/>
    <dgm:cxn modelId="{1B4FAF8D-59BE-419D-A836-D9A83C99D742}" srcId="{EB5DE868-5513-4B68-94A4-D1B3EA66CE42}" destId="{0CD3EC15-7FDE-4B6C-9A7C-E51C8EA25D56}" srcOrd="1" destOrd="0" parTransId="{777A3D96-3594-4E97-A8BC-F6D33729647E}" sibTransId="{E94745F0-1769-4688-BD67-DD8E6A4E89CB}"/>
    <dgm:cxn modelId="{A0B921AB-73D1-4B97-9A89-B227A9CA1472}" type="presOf" srcId="{48A0B5CE-F71E-4028-BCAD-CC0DD2A768FA}" destId="{3074A48D-41E7-4ED2-9D2F-8EECBD7AE830}" srcOrd="0" destOrd="1" presId="urn:microsoft.com/office/officeart/2018/2/layout/IconLabelDescriptionList"/>
    <dgm:cxn modelId="{C34B94AB-D8B4-40CA-BDE7-C1BC869DC787}" srcId="{A12283BC-F488-4A72-9FD9-524DEA6FB68A}" destId="{E2D39D10-7977-463B-889A-6ED8C6EAF5AB}" srcOrd="0" destOrd="0" parTransId="{3AD79B85-9A04-4B78-B134-2C85BB519055}" sibTransId="{5DE49C5F-21ED-43FF-8573-B51768947047}"/>
    <dgm:cxn modelId="{797F8EAD-D8DC-4220-907F-BD95A3EF54E9}" srcId="{E666286E-1D72-4CD5-9377-A69E47BD7CD2}" destId="{AF7619FC-117E-407D-8693-89B0059437D2}" srcOrd="1" destOrd="0" parTransId="{00664A35-D22F-4CD2-BB18-9D7173191BBC}" sibTransId="{3DE5E6B7-D9B8-48EA-91A5-473332701CFD}"/>
    <dgm:cxn modelId="{BD7038C7-FE64-4C14-A0C5-9438EBCEEC5B}" srcId="{A12283BC-F488-4A72-9FD9-524DEA6FB68A}" destId="{48A0B5CE-F71E-4028-BCAD-CC0DD2A768FA}" srcOrd="1" destOrd="0" parTransId="{15EDB9E5-27BB-41F2-87EA-FB5BD4486752}" sibTransId="{FE5924BC-D7B3-48DB-A92A-8C445AD24686}"/>
    <dgm:cxn modelId="{1382C1C7-192E-4977-AEBC-70C8C5F4ABF2}" type="presOf" srcId="{E666286E-1D72-4CD5-9377-A69E47BD7CD2}" destId="{2C44AF2D-10CA-4AEA-B218-E526C60678A2}" srcOrd="0" destOrd="0" presId="urn:microsoft.com/office/officeart/2018/2/layout/IconLabelDescriptionList"/>
    <dgm:cxn modelId="{F9E944E0-5B1B-48A2-BA8B-0BCB05A3918B}" type="presOf" srcId="{BB94187E-55B5-407C-AA87-9EF3BB6227DB}" destId="{1D227A6F-7DAD-4A62-B672-ED4DBC9054EF}" srcOrd="0" destOrd="0" presId="urn:microsoft.com/office/officeart/2018/2/layout/IconLabelDescriptionList"/>
    <dgm:cxn modelId="{DC646EEC-821D-411D-98B8-DA5ECA5064B0}" type="presOf" srcId="{D006C1CE-DE02-4D92-ACE6-72E35BAC2B17}" destId="{9EDE6FFC-5DCC-437F-AAC7-4786E2193DEC}" srcOrd="0" destOrd="0" presId="urn:microsoft.com/office/officeart/2018/2/layout/IconLabelDescriptionList"/>
    <dgm:cxn modelId="{67FFD5F0-9A88-4DA1-9D3B-9354D2D64C58}" srcId="{BB94187E-55B5-407C-AA87-9EF3BB6227DB}" destId="{E666286E-1D72-4CD5-9377-A69E47BD7CD2}" srcOrd="0" destOrd="0" parTransId="{F93069EC-2F31-4F10-95E9-72B2C51AF663}" sibTransId="{ACECFBCF-E2B8-4A27-B4FF-C90CFDBD56AD}"/>
    <dgm:cxn modelId="{2A0272F4-F6CE-4E14-971D-71181CAB54EB}" type="presOf" srcId="{0CD3EC15-7FDE-4B6C-9A7C-E51C8EA25D56}" destId="{9EDE6FFC-5DCC-437F-AAC7-4786E2193DEC}" srcOrd="0" destOrd="1" presId="urn:microsoft.com/office/officeart/2018/2/layout/IconLabelDescriptionList"/>
    <dgm:cxn modelId="{4A5D7EFC-C5F5-4C08-B6B2-15DE5706C470}" type="presOf" srcId="{E2D39D10-7977-463B-889A-6ED8C6EAF5AB}" destId="{3074A48D-41E7-4ED2-9D2F-8EECBD7AE830}" srcOrd="0" destOrd="0" presId="urn:microsoft.com/office/officeart/2018/2/layout/IconLabelDescriptionList"/>
    <dgm:cxn modelId="{701D878E-5F29-4A99-984E-AC91A7B42321}" type="presParOf" srcId="{1D227A6F-7DAD-4A62-B672-ED4DBC9054EF}" destId="{04264D69-69C0-444E-A1B0-0BBD63DE6A35}" srcOrd="0" destOrd="0" presId="urn:microsoft.com/office/officeart/2018/2/layout/IconLabelDescriptionList"/>
    <dgm:cxn modelId="{9C189FC3-910D-490A-A1D6-CE0F5666E3FA}" type="presParOf" srcId="{04264D69-69C0-444E-A1B0-0BBD63DE6A35}" destId="{F5EEEEDB-BEA6-4BF0-8BD4-CCABA40D24A2}" srcOrd="0" destOrd="0" presId="urn:microsoft.com/office/officeart/2018/2/layout/IconLabelDescriptionList"/>
    <dgm:cxn modelId="{551691B5-E08A-4534-9D64-C485359707EB}" type="presParOf" srcId="{04264D69-69C0-444E-A1B0-0BBD63DE6A35}" destId="{6B87DA6E-783E-476D-BF7A-A8EF23574F65}" srcOrd="1" destOrd="0" presId="urn:microsoft.com/office/officeart/2018/2/layout/IconLabelDescriptionList"/>
    <dgm:cxn modelId="{1EC7C9AE-2F0E-465D-B34D-11499AE1EA16}" type="presParOf" srcId="{04264D69-69C0-444E-A1B0-0BBD63DE6A35}" destId="{2C44AF2D-10CA-4AEA-B218-E526C60678A2}" srcOrd="2" destOrd="0" presId="urn:microsoft.com/office/officeart/2018/2/layout/IconLabelDescriptionList"/>
    <dgm:cxn modelId="{66A78CAD-D8C0-44B9-B1E4-6291852E413E}" type="presParOf" srcId="{04264D69-69C0-444E-A1B0-0BBD63DE6A35}" destId="{F63959EB-F469-4B19-8EA6-DCC7D840C347}" srcOrd="3" destOrd="0" presId="urn:microsoft.com/office/officeart/2018/2/layout/IconLabelDescriptionList"/>
    <dgm:cxn modelId="{9AF50D11-B47D-4794-AB08-E7460C5D7CD7}" type="presParOf" srcId="{04264D69-69C0-444E-A1B0-0BBD63DE6A35}" destId="{3F881E84-426D-4206-966A-8EB2B72EE5C4}" srcOrd="4" destOrd="0" presId="urn:microsoft.com/office/officeart/2018/2/layout/IconLabelDescriptionList"/>
    <dgm:cxn modelId="{0A7A1328-8BED-4504-A126-CE496E5B3DC7}" type="presParOf" srcId="{1D227A6F-7DAD-4A62-B672-ED4DBC9054EF}" destId="{F52F40AC-C474-4838-9665-48B96DD67379}" srcOrd="1" destOrd="0" presId="urn:microsoft.com/office/officeart/2018/2/layout/IconLabelDescriptionList"/>
    <dgm:cxn modelId="{77E15969-BB83-48F1-B9D5-157E10633B69}" type="presParOf" srcId="{1D227A6F-7DAD-4A62-B672-ED4DBC9054EF}" destId="{6A67BCEA-DE46-4E8A-B75A-57BCF97DD536}" srcOrd="2" destOrd="0" presId="urn:microsoft.com/office/officeart/2018/2/layout/IconLabelDescriptionList"/>
    <dgm:cxn modelId="{4402C1FC-B3F1-453E-9F5C-8F34D44E7B14}" type="presParOf" srcId="{6A67BCEA-DE46-4E8A-B75A-57BCF97DD536}" destId="{ABEBAB82-FC5B-41D9-84EF-2BD2C9FC871D}" srcOrd="0" destOrd="0" presId="urn:microsoft.com/office/officeart/2018/2/layout/IconLabelDescriptionList"/>
    <dgm:cxn modelId="{E3D22BEE-B264-448D-AE8E-6738576F6238}" type="presParOf" srcId="{6A67BCEA-DE46-4E8A-B75A-57BCF97DD536}" destId="{EDDF54DA-2C1F-468C-B3E6-22AD61BDF26E}" srcOrd="1" destOrd="0" presId="urn:microsoft.com/office/officeart/2018/2/layout/IconLabelDescriptionList"/>
    <dgm:cxn modelId="{55C263ED-3AB9-4644-B275-EDA2571397A1}" type="presParOf" srcId="{6A67BCEA-DE46-4E8A-B75A-57BCF97DD536}" destId="{BA6C4293-1F3F-40C1-ADA9-8F9B98136A6D}" srcOrd="2" destOrd="0" presId="urn:microsoft.com/office/officeart/2018/2/layout/IconLabelDescriptionList"/>
    <dgm:cxn modelId="{67F72C5B-A6F8-4103-B069-5636D6E84E4E}" type="presParOf" srcId="{6A67BCEA-DE46-4E8A-B75A-57BCF97DD536}" destId="{D4D3722E-0F5E-430B-B338-D98BA865B61A}" srcOrd="3" destOrd="0" presId="urn:microsoft.com/office/officeart/2018/2/layout/IconLabelDescriptionList"/>
    <dgm:cxn modelId="{F606D600-2255-4158-85B5-32377BD13FAD}" type="presParOf" srcId="{6A67BCEA-DE46-4E8A-B75A-57BCF97DD536}" destId="{9EDE6FFC-5DCC-437F-AAC7-4786E2193DEC}" srcOrd="4" destOrd="0" presId="urn:microsoft.com/office/officeart/2018/2/layout/IconLabelDescriptionList"/>
    <dgm:cxn modelId="{3E7D09CF-B659-4DEE-B997-94E4AB73DDCD}" type="presParOf" srcId="{1D227A6F-7DAD-4A62-B672-ED4DBC9054EF}" destId="{572FA174-2919-4AC0-81A5-86EC133AD2C7}" srcOrd="3" destOrd="0" presId="urn:microsoft.com/office/officeart/2018/2/layout/IconLabelDescriptionList"/>
    <dgm:cxn modelId="{59B0CD09-D9EC-4334-B3EE-D08A34132936}" type="presParOf" srcId="{1D227A6F-7DAD-4A62-B672-ED4DBC9054EF}" destId="{0B21BE55-9FF9-473C-B2C2-31265B961EAF}" srcOrd="4" destOrd="0" presId="urn:microsoft.com/office/officeart/2018/2/layout/IconLabelDescriptionList"/>
    <dgm:cxn modelId="{62E1F36A-8F41-4A15-AD7C-A82E9F9B89D8}" type="presParOf" srcId="{0B21BE55-9FF9-473C-B2C2-31265B961EAF}" destId="{D69524F8-48CD-4204-8A30-69B09851266C}" srcOrd="0" destOrd="0" presId="urn:microsoft.com/office/officeart/2018/2/layout/IconLabelDescriptionList"/>
    <dgm:cxn modelId="{12886A98-4302-41F1-B35C-CA0A266B281E}" type="presParOf" srcId="{0B21BE55-9FF9-473C-B2C2-31265B961EAF}" destId="{45B34B8E-A3D2-4C1E-9EEF-7F0462007092}" srcOrd="1" destOrd="0" presId="urn:microsoft.com/office/officeart/2018/2/layout/IconLabelDescriptionList"/>
    <dgm:cxn modelId="{1C6BD109-249A-49D0-873F-9484F4CD05BB}" type="presParOf" srcId="{0B21BE55-9FF9-473C-B2C2-31265B961EAF}" destId="{FF8E6D16-E309-44DE-965C-FB744AD007B4}" srcOrd="2" destOrd="0" presId="urn:microsoft.com/office/officeart/2018/2/layout/IconLabelDescriptionList"/>
    <dgm:cxn modelId="{A57C87D3-53D7-45D9-87BA-A7265D374E3E}" type="presParOf" srcId="{0B21BE55-9FF9-473C-B2C2-31265B961EAF}" destId="{C5FD9296-85AA-4755-AAA4-33DBC6221A25}" srcOrd="3" destOrd="0" presId="urn:microsoft.com/office/officeart/2018/2/layout/IconLabelDescriptionList"/>
    <dgm:cxn modelId="{CB8AF4B9-22B6-48F9-8ADA-C287850BB453}" type="presParOf" srcId="{0B21BE55-9FF9-473C-B2C2-31265B961EAF}" destId="{3074A48D-41E7-4ED2-9D2F-8EECBD7AE83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18622C-F74E-4843-BE82-246D2F52A673}" type="doc">
      <dgm:prSet loTypeId="urn:microsoft.com/office/officeart/2018/2/layout/IconLabelList" loCatId="icon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BCDBF0B-6A7E-4A22-B226-4DB448BB70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</a:t>
          </a:r>
        </a:p>
      </dgm:t>
    </dgm:pt>
    <dgm:pt modelId="{9EFF5758-4529-48EA-A428-015E18DAE42F}" type="parTrans" cxnId="{BBA49770-8816-4250-91FD-21E111646636}">
      <dgm:prSet/>
      <dgm:spPr/>
      <dgm:t>
        <a:bodyPr/>
        <a:lstStyle/>
        <a:p>
          <a:endParaRPr lang="en-US"/>
        </a:p>
      </dgm:t>
    </dgm:pt>
    <dgm:pt modelId="{7606383B-0611-4E8C-B9DE-F0FF1DAA2FA9}" type="sibTrans" cxnId="{BBA49770-8816-4250-91FD-21E111646636}">
      <dgm:prSet/>
      <dgm:spPr/>
      <dgm:t>
        <a:bodyPr/>
        <a:lstStyle/>
        <a:p>
          <a:endParaRPr lang="en-US"/>
        </a:p>
      </dgm:t>
    </dgm:pt>
    <dgm:pt modelId="{200B99D2-F087-4BF5-A994-90D2C1134A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</a:t>
          </a:r>
        </a:p>
      </dgm:t>
    </dgm:pt>
    <dgm:pt modelId="{38ABDFA6-229B-4E6F-8D79-606613F455EA}" type="parTrans" cxnId="{69843F35-C104-4F2B-88A0-752AF52D5624}">
      <dgm:prSet/>
      <dgm:spPr/>
      <dgm:t>
        <a:bodyPr/>
        <a:lstStyle/>
        <a:p>
          <a:endParaRPr lang="en-US"/>
        </a:p>
      </dgm:t>
    </dgm:pt>
    <dgm:pt modelId="{69601C30-6639-4AB5-B784-7A5DA33E0A18}" type="sibTrans" cxnId="{69843F35-C104-4F2B-88A0-752AF52D5624}">
      <dgm:prSet/>
      <dgm:spPr/>
      <dgm:t>
        <a:bodyPr/>
        <a:lstStyle/>
        <a:p>
          <a:endParaRPr lang="en-US"/>
        </a:p>
      </dgm:t>
    </dgm:pt>
    <dgm:pt modelId="{18DEF5C3-C8E4-4049-B8C5-3622C52767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</a:t>
          </a:r>
        </a:p>
      </dgm:t>
    </dgm:pt>
    <dgm:pt modelId="{0D09D634-E3F2-4485-BED4-2DB97AD99952}" type="parTrans" cxnId="{47B82061-3EE6-412C-8FF3-B73D5A670624}">
      <dgm:prSet/>
      <dgm:spPr/>
      <dgm:t>
        <a:bodyPr/>
        <a:lstStyle/>
        <a:p>
          <a:endParaRPr lang="en-US"/>
        </a:p>
      </dgm:t>
    </dgm:pt>
    <dgm:pt modelId="{1E992641-37C6-4D22-8365-E7B755B28C04}" type="sibTrans" cxnId="{47B82061-3EE6-412C-8FF3-B73D5A670624}">
      <dgm:prSet/>
      <dgm:spPr/>
      <dgm:t>
        <a:bodyPr/>
        <a:lstStyle/>
        <a:p>
          <a:endParaRPr lang="en-US"/>
        </a:p>
      </dgm:t>
    </dgm:pt>
    <dgm:pt modelId="{D6C3C84A-45A2-4990-BAD8-B2FD2D3D49E4}" type="pres">
      <dgm:prSet presAssocID="{5F18622C-F74E-4843-BE82-246D2F52A673}" presName="root" presStyleCnt="0">
        <dgm:presLayoutVars>
          <dgm:dir/>
          <dgm:resizeHandles val="exact"/>
        </dgm:presLayoutVars>
      </dgm:prSet>
      <dgm:spPr/>
    </dgm:pt>
    <dgm:pt modelId="{C4913235-2A42-4838-B9A2-690DA03A9A82}" type="pres">
      <dgm:prSet presAssocID="{7BCDBF0B-6A7E-4A22-B226-4DB448BB702B}" presName="compNode" presStyleCnt="0"/>
      <dgm:spPr/>
    </dgm:pt>
    <dgm:pt modelId="{E356F296-D616-4C3F-A1C2-4585C513E3AD}" type="pres">
      <dgm:prSet presAssocID="{7BCDBF0B-6A7E-4A22-B226-4DB448BB70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635FAD85-C1ED-4C20-94E3-DFA48AC2D3BC}" type="pres">
      <dgm:prSet presAssocID="{7BCDBF0B-6A7E-4A22-B226-4DB448BB702B}" presName="spaceRect" presStyleCnt="0"/>
      <dgm:spPr/>
    </dgm:pt>
    <dgm:pt modelId="{ADD67D75-0D8A-46EB-AD33-1F8F662EDDFB}" type="pres">
      <dgm:prSet presAssocID="{7BCDBF0B-6A7E-4A22-B226-4DB448BB702B}" presName="textRect" presStyleLbl="revTx" presStyleIdx="0" presStyleCnt="3">
        <dgm:presLayoutVars>
          <dgm:chMax val="1"/>
          <dgm:chPref val="1"/>
        </dgm:presLayoutVars>
      </dgm:prSet>
      <dgm:spPr/>
    </dgm:pt>
    <dgm:pt modelId="{9F5C5152-066D-4438-9031-EF13F9BA8364}" type="pres">
      <dgm:prSet presAssocID="{7606383B-0611-4E8C-B9DE-F0FF1DAA2FA9}" presName="sibTrans" presStyleCnt="0"/>
      <dgm:spPr/>
    </dgm:pt>
    <dgm:pt modelId="{7DFE1CA7-230D-4514-93AB-4F7AFE8C0311}" type="pres">
      <dgm:prSet presAssocID="{200B99D2-F087-4BF5-A994-90D2C1134A55}" presName="compNode" presStyleCnt="0"/>
      <dgm:spPr/>
    </dgm:pt>
    <dgm:pt modelId="{FE62E669-9988-4235-B991-336240132CF8}" type="pres">
      <dgm:prSet presAssocID="{200B99D2-F087-4BF5-A994-90D2C1134A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B6B2E70-FDE6-45C2-93AA-882929832525}" type="pres">
      <dgm:prSet presAssocID="{200B99D2-F087-4BF5-A994-90D2C1134A55}" presName="spaceRect" presStyleCnt="0"/>
      <dgm:spPr/>
    </dgm:pt>
    <dgm:pt modelId="{7BC62C6E-3FD8-48B3-9808-14B603D8AFF1}" type="pres">
      <dgm:prSet presAssocID="{200B99D2-F087-4BF5-A994-90D2C1134A55}" presName="textRect" presStyleLbl="revTx" presStyleIdx="1" presStyleCnt="3">
        <dgm:presLayoutVars>
          <dgm:chMax val="1"/>
          <dgm:chPref val="1"/>
        </dgm:presLayoutVars>
      </dgm:prSet>
      <dgm:spPr/>
    </dgm:pt>
    <dgm:pt modelId="{12BD1466-F75D-4880-B3E4-90B6C59433C6}" type="pres">
      <dgm:prSet presAssocID="{69601C30-6639-4AB5-B784-7A5DA33E0A18}" presName="sibTrans" presStyleCnt="0"/>
      <dgm:spPr/>
    </dgm:pt>
    <dgm:pt modelId="{B1E8770C-4693-45B2-8134-8E84DDA6CB65}" type="pres">
      <dgm:prSet presAssocID="{18DEF5C3-C8E4-4049-B8C5-3622C527673A}" presName="compNode" presStyleCnt="0"/>
      <dgm:spPr/>
    </dgm:pt>
    <dgm:pt modelId="{C490EACD-B70F-46D8-8B77-362484A126C1}" type="pres">
      <dgm:prSet presAssocID="{18DEF5C3-C8E4-4049-B8C5-3622C52767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65DDFF5-6F4A-4041-9481-54C68A23DC3E}" type="pres">
      <dgm:prSet presAssocID="{18DEF5C3-C8E4-4049-B8C5-3622C527673A}" presName="spaceRect" presStyleCnt="0"/>
      <dgm:spPr/>
    </dgm:pt>
    <dgm:pt modelId="{3259CC4E-3EEE-4449-84C5-CA3604D41C17}" type="pres">
      <dgm:prSet presAssocID="{18DEF5C3-C8E4-4049-B8C5-3622C52767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F9FFF1B-E492-408F-ABB9-F49784266EED}" type="presOf" srcId="{5F18622C-F74E-4843-BE82-246D2F52A673}" destId="{D6C3C84A-45A2-4990-BAD8-B2FD2D3D49E4}" srcOrd="0" destOrd="0" presId="urn:microsoft.com/office/officeart/2018/2/layout/IconLabelList"/>
    <dgm:cxn modelId="{C0E3E51D-77A8-4112-9E43-454070E2B067}" type="presOf" srcId="{7BCDBF0B-6A7E-4A22-B226-4DB448BB702B}" destId="{ADD67D75-0D8A-46EB-AD33-1F8F662EDDFB}" srcOrd="0" destOrd="0" presId="urn:microsoft.com/office/officeart/2018/2/layout/IconLabelList"/>
    <dgm:cxn modelId="{69843F35-C104-4F2B-88A0-752AF52D5624}" srcId="{5F18622C-F74E-4843-BE82-246D2F52A673}" destId="{200B99D2-F087-4BF5-A994-90D2C1134A55}" srcOrd="1" destOrd="0" parTransId="{38ABDFA6-229B-4E6F-8D79-606613F455EA}" sibTransId="{69601C30-6639-4AB5-B784-7A5DA33E0A18}"/>
    <dgm:cxn modelId="{47B82061-3EE6-412C-8FF3-B73D5A670624}" srcId="{5F18622C-F74E-4843-BE82-246D2F52A673}" destId="{18DEF5C3-C8E4-4049-B8C5-3622C527673A}" srcOrd="2" destOrd="0" parTransId="{0D09D634-E3F2-4485-BED4-2DB97AD99952}" sibTransId="{1E992641-37C6-4D22-8365-E7B755B28C04}"/>
    <dgm:cxn modelId="{BBA49770-8816-4250-91FD-21E111646636}" srcId="{5F18622C-F74E-4843-BE82-246D2F52A673}" destId="{7BCDBF0B-6A7E-4A22-B226-4DB448BB702B}" srcOrd="0" destOrd="0" parTransId="{9EFF5758-4529-48EA-A428-015E18DAE42F}" sibTransId="{7606383B-0611-4E8C-B9DE-F0FF1DAA2FA9}"/>
    <dgm:cxn modelId="{9AFFE8D3-1538-4A27-B304-EB5855E553F5}" type="presOf" srcId="{200B99D2-F087-4BF5-A994-90D2C1134A55}" destId="{7BC62C6E-3FD8-48B3-9808-14B603D8AFF1}" srcOrd="0" destOrd="0" presId="urn:microsoft.com/office/officeart/2018/2/layout/IconLabelList"/>
    <dgm:cxn modelId="{69548BF0-DF7C-40F4-BE6C-45BE3C17BF54}" type="presOf" srcId="{18DEF5C3-C8E4-4049-B8C5-3622C527673A}" destId="{3259CC4E-3EEE-4449-84C5-CA3604D41C17}" srcOrd="0" destOrd="0" presId="urn:microsoft.com/office/officeart/2018/2/layout/IconLabelList"/>
    <dgm:cxn modelId="{C6A3043C-9CDA-44B5-817A-F68BE2AECE8F}" type="presParOf" srcId="{D6C3C84A-45A2-4990-BAD8-B2FD2D3D49E4}" destId="{C4913235-2A42-4838-B9A2-690DA03A9A82}" srcOrd="0" destOrd="0" presId="urn:microsoft.com/office/officeart/2018/2/layout/IconLabelList"/>
    <dgm:cxn modelId="{4CA1D8E7-CBD4-46D2-80A1-B948DB2BDA13}" type="presParOf" srcId="{C4913235-2A42-4838-B9A2-690DA03A9A82}" destId="{E356F296-D616-4C3F-A1C2-4585C513E3AD}" srcOrd="0" destOrd="0" presId="urn:microsoft.com/office/officeart/2018/2/layout/IconLabelList"/>
    <dgm:cxn modelId="{D0663491-62F7-4DAA-96BE-F491BE81693E}" type="presParOf" srcId="{C4913235-2A42-4838-B9A2-690DA03A9A82}" destId="{635FAD85-C1ED-4C20-94E3-DFA48AC2D3BC}" srcOrd="1" destOrd="0" presId="urn:microsoft.com/office/officeart/2018/2/layout/IconLabelList"/>
    <dgm:cxn modelId="{9AAAA586-4058-4E90-9560-1E53485F98D0}" type="presParOf" srcId="{C4913235-2A42-4838-B9A2-690DA03A9A82}" destId="{ADD67D75-0D8A-46EB-AD33-1F8F662EDDFB}" srcOrd="2" destOrd="0" presId="urn:microsoft.com/office/officeart/2018/2/layout/IconLabelList"/>
    <dgm:cxn modelId="{ED1B8985-AFD1-40DF-9F29-02D7990C6435}" type="presParOf" srcId="{D6C3C84A-45A2-4990-BAD8-B2FD2D3D49E4}" destId="{9F5C5152-066D-4438-9031-EF13F9BA8364}" srcOrd="1" destOrd="0" presId="urn:microsoft.com/office/officeart/2018/2/layout/IconLabelList"/>
    <dgm:cxn modelId="{F4DBDB1C-F65D-4A02-9FB8-31B793E0FCB6}" type="presParOf" srcId="{D6C3C84A-45A2-4990-BAD8-B2FD2D3D49E4}" destId="{7DFE1CA7-230D-4514-93AB-4F7AFE8C0311}" srcOrd="2" destOrd="0" presId="urn:microsoft.com/office/officeart/2018/2/layout/IconLabelList"/>
    <dgm:cxn modelId="{5961730F-8F70-4B08-AB6B-84791417EDEF}" type="presParOf" srcId="{7DFE1CA7-230D-4514-93AB-4F7AFE8C0311}" destId="{FE62E669-9988-4235-B991-336240132CF8}" srcOrd="0" destOrd="0" presId="urn:microsoft.com/office/officeart/2018/2/layout/IconLabelList"/>
    <dgm:cxn modelId="{FF2A9CE8-66D0-4BD5-8FE4-8A80429D28AF}" type="presParOf" srcId="{7DFE1CA7-230D-4514-93AB-4F7AFE8C0311}" destId="{FB6B2E70-FDE6-45C2-93AA-882929832525}" srcOrd="1" destOrd="0" presId="urn:microsoft.com/office/officeart/2018/2/layout/IconLabelList"/>
    <dgm:cxn modelId="{F69CFCCB-FE9D-4309-AB4C-02FA0ABC03FE}" type="presParOf" srcId="{7DFE1CA7-230D-4514-93AB-4F7AFE8C0311}" destId="{7BC62C6E-3FD8-48B3-9808-14B603D8AFF1}" srcOrd="2" destOrd="0" presId="urn:microsoft.com/office/officeart/2018/2/layout/IconLabelList"/>
    <dgm:cxn modelId="{F67C8BD4-32E4-4EC3-9FC9-0393A462FA02}" type="presParOf" srcId="{D6C3C84A-45A2-4990-BAD8-B2FD2D3D49E4}" destId="{12BD1466-F75D-4880-B3E4-90B6C59433C6}" srcOrd="3" destOrd="0" presId="urn:microsoft.com/office/officeart/2018/2/layout/IconLabelList"/>
    <dgm:cxn modelId="{E9DADEAF-7547-4023-B8C4-B559C9E7900A}" type="presParOf" srcId="{D6C3C84A-45A2-4990-BAD8-B2FD2D3D49E4}" destId="{B1E8770C-4693-45B2-8134-8E84DDA6CB65}" srcOrd="4" destOrd="0" presId="urn:microsoft.com/office/officeart/2018/2/layout/IconLabelList"/>
    <dgm:cxn modelId="{22F50F82-82BA-4EB2-A478-43D73DAEE6A9}" type="presParOf" srcId="{B1E8770C-4693-45B2-8134-8E84DDA6CB65}" destId="{C490EACD-B70F-46D8-8B77-362484A126C1}" srcOrd="0" destOrd="0" presId="urn:microsoft.com/office/officeart/2018/2/layout/IconLabelList"/>
    <dgm:cxn modelId="{59EED24C-5423-4614-8B66-266DC8F3AC20}" type="presParOf" srcId="{B1E8770C-4693-45B2-8134-8E84DDA6CB65}" destId="{765DDFF5-6F4A-4041-9481-54C68A23DC3E}" srcOrd="1" destOrd="0" presId="urn:microsoft.com/office/officeart/2018/2/layout/IconLabelList"/>
    <dgm:cxn modelId="{5C8AA599-89F7-4017-AE28-C20CB05C6BC0}" type="presParOf" srcId="{B1E8770C-4693-45B2-8134-8E84DDA6CB65}" destId="{3259CC4E-3EEE-4449-84C5-CA3604D41C1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61F82D-DFA5-48A0-B525-875FF99E150A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B17BDA5-E11A-40CB-8912-950A7AD651D7}">
      <dgm:prSet/>
      <dgm:spPr/>
      <dgm:t>
        <a:bodyPr/>
        <a:lstStyle/>
        <a:p>
          <a:pPr>
            <a:defRPr b="1"/>
          </a:pPr>
          <a:r>
            <a:rPr lang="en-US"/>
            <a:t>What is the insight you want to show?</a:t>
          </a:r>
        </a:p>
      </dgm:t>
    </dgm:pt>
    <dgm:pt modelId="{56806E9C-26A9-473F-9996-EC791BAC03D4}" type="parTrans" cxnId="{E1591887-2080-49F7-89B8-ECEE3C37E035}">
      <dgm:prSet/>
      <dgm:spPr/>
      <dgm:t>
        <a:bodyPr/>
        <a:lstStyle/>
        <a:p>
          <a:endParaRPr lang="en-US"/>
        </a:p>
      </dgm:t>
    </dgm:pt>
    <dgm:pt modelId="{66C85D2A-EC78-4164-9B5D-A4DA398D86AA}" type="sibTrans" cxnId="{E1591887-2080-49F7-89B8-ECEE3C37E035}">
      <dgm:prSet/>
      <dgm:spPr/>
      <dgm:t>
        <a:bodyPr/>
        <a:lstStyle/>
        <a:p>
          <a:endParaRPr lang="en-US"/>
        </a:p>
      </dgm:t>
    </dgm:pt>
    <dgm:pt modelId="{1E015277-ADB0-4B7C-9ACA-E530550AA862}">
      <dgm:prSet/>
      <dgm:spPr/>
      <dgm:t>
        <a:bodyPr/>
        <a:lstStyle/>
        <a:p>
          <a:pPr>
            <a:defRPr b="1"/>
          </a:pPr>
          <a:r>
            <a:rPr lang="en-US"/>
            <a:t>What decision does it enable?</a:t>
          </a:r>
        </a:p>
      </dgm:t>
    </dgm:pt>
    <dgm:pt modelId="{BA3A4882-8747-43F9-8FE3-0B00429BACD1}" type="parTrans" cxnId="{3B4755DD-166F-4A3F-976C-84021ABE2658}">
      <dgm:prSet/>
      <dgm:spPr/>
      <dgm:t>
        <a:bodyPr/>
        <a:lstStyle/>
        <a:p>
          <a:endParaRPr lang="en-US"/>
        </a:p>
      </dgm:t>
    </dgm:pt>
    <dgm:pt modelId="{8979344D-490D-4E9B-91F3-1006F5156056}" type="sibTrans" cxnId="{3B4755DD-166F-4A3F-976C-84021ABE2658}">
      <dgm:prSet/>
      <dgm:spPr/>
      <dgm:t>
        <a:bodyPr/>
        <a:lstStyle/>
        <a:p>
          <a:endParaRPr lang="en-US"/>
        </a:p>
      </dgm:t>
    </dgm:pt>
    <dgm:pt modelId="{F005C0BE-E8A2-4682-A728-2E0CD1F734C8}">
      <dgm:prSet/>
      <dgm:spPr/>
      <dgm:t>
        <a:bodyPr/>
        <a:lstStyle/>
        <a:p>
          <a:r>
            <a:rPr lang="en-US"/>
            <a:t>POWER HEADING</a:t>
          </a:r>
        </a:p>
      </dgm:t>
    </dgm:pt>
    <dgm:pt modelId="{1CF54DAB-50DE-48C4-AA5E-89E6216C5507}" type="parTrans" cxnId="{030D36FF-B454-4BE0-8F7F-668CDA62BCCF}">
      <dgm:prSet/>
      <dgm:spPr/>
      <dgm:t>
        <a:bodyPr/>
        <a:lstStyle/>
        <a:p>
          <a:endParaRPr lang="en-US"/>
        </a:p>
      </dgm:t>
    </dgm:pt>
    <dgm:pt modelId="{CFBAAE9F-7650-492E-8F88-9FAC5163BD44}" type="sibTrans" cxnId="{030D36FF-B454-4BE0-8F7F-668CDA62BCCF}">
      <dgm:prSet/>
      <dgm:spPr/>
      <dgm:t>
        <a:bodyPr/>
        <a:lstStyle/>
        <a:p>
          <a:endParaRPr lang="en-US"/>
        </a:p>
      </dgm:t>
    </dgm:pt>
    <dgm:pt modelId="{2FC3D910-C164-4557-B371-9B29963B6840}">
      <dgm:prSet/>
      <dgm:spPr/>
      <dgm:t>
        <a:bodyPr/>
        <a:lstStyle/>
        <a:p>
          <a:pPr>
            <a:defRPr b="1"/>
          </a:pPr>
          <a:r>
            <a:rPr lang="en-US"/>
            <a:t>Maximise white space</a:t>
          </a:r>
        </a:p>
      </dgm:t>
    </dgm:pt>
    <dgm:pt modelId="{87BF8A66-1995-4A88-B786-332709F79DF2}" type="parTrans" cxnId="{E714577D-0EC3-4BEA-BE3B-88D39E4A6B5A}">
      <dgm:prSet/>
      <dgm:spPr/>
      <dgm:t>
        <a:bodyPr/>
        <a:lstStyle/>
        <a:p>
          <a:endParaRPr lang="en-US"/>
        </a:p>
      </dgm:t>
    </dgm:pt>
    <dgm:pt modelId="{03E84313-D1A6-4549-8999-559947F6580B}" type="sibTrans" cxnId="{E714577D-0EC3-4BEA-BE3B-88D39E4A6B5A}">
      <dgm:prSet/>
      <dgm:spPr/>
      <dgm:t>
        <a:bodyPr/>
        <a:lstStyle/>
        <a:p>
          <a:endParaRPr lang="en-US"/>
        </a:p>
      </dgm:t>
    </dgm:pt>
    <dgm:pt modelId="{CF5B3B56-E231-409F-86EF-DF7018BAAD40}">
      <dgm:prSet/>
      <dgm:spPr/>
      <dgm:t>
        <a:bodyPr/>
        <a:lstStyle/>
        <a:p>
          <a:r>
            <a:rPr lang="en-US"/>
            <a:t>One picture</a:t>
          </a:r>
        </a:p>
      </dgm:t>
    </dgm:pt>
    <dgm:pt modelId="{E2131613-B6F5-4991-A605-1B9AA6764BE0}" type="parTrans" cxnId="{0353F152-0051-43B3-AC21-B3DE350D3C7D}">
      <dgm:prSet/>
      <dgm:spPr/>
      <dgm:t>
        <a:bodyPr/>
        <a:lstStyle/>
        <a:p>
          <a:endParaRPr lang="en-US"/>
        </a:p>
      </dgm:t>
    </dgm:pt>
    <dgm:pt modelId="{9E96F2DF-3E58-4DAE-ABBD-C82F59F4B0D2}" type="sibTrans" cxnId="{0353F152-0051-43B3-AC21-B3DE350D3C7D}">
      <dgm:prSet/>
      <dgm:spPr/>
      <dgm:t>
        <a:bodyPr/>
        <a:lstStyle/>
        <a:p>
          <a:endParaRPr lang="en-US"/>
        </a:p>
      </dgm:t>
    </dgm:pt>
    <dgm:pt modelId="{F69FADEC-F8A1-4FE0-A0F6-88E1ADB73B9D}">
      <dgm:prSet/>
      <dgm:spPr/>
      <dgm:t>
        <a:bodyPr/>
        <a:lstStyle/>
        <a:p>
          <a:r>
            <a:rPr lang="en-US"/>
            <a:t>Three messages</a:t>
          </a:r>
        </a:p>
      </dgm:t>
    </dgm:pt>
    <dgm:pt modelId="{01F1AC5F-645B-4C98-9FF8-8B67858E9C50}" type="parTrans" cxnId="{11987BA2-112B-404E-A404-D5DA8541C23F}">
      <dgm:prSet/>
      <dgm:spPr/>
      <dgm:t>
        <a:bodyPr/>
        <a:lstStyle/>
        <a:p>
          <a:endParaRPr lang="en-US"/>
        </a:p>
      </dgm:t>
    </dgm:pt>
    <dgm:pt modelId="{6FC24607-7B3E-43CA-9217-136B693A3BF3}" type="sibTrans" cxnId="{11987BA2-112B-404E-A404-D5DA8541C23F}">
      <dgm:prSet/>
      <dgm:spPr/>
      <dgm:t>
        <a:bodyPr/>
        <a:lstStyle/>
        <a:p>
          <a:endParaRPr lang="en-US"/>
        </a:p>
      </dgm:t>
    </dgm:pt>
    <dgm:pt modelId="{61B38AC7-675A-42CC-925F-63FDC0B75D5E}" type="pres">
      <dgm:prSet presAssocID="{ED61F82D-DFA5-48A0-B525-875FF99E150A}" presName="root" presStyleCnt="0">
        <dgm:presLayoutVars>
          <dgm:dir/>
          <dgm:resizeHandles val="exact"/>
        </dgm:presLayoutVars>
      </dgm:prSet>
      <dgm:spPr/>
    </dgm:pt>
    <dgm:pt modelId="{469CF721-08C4-425B-BFFC-7944D01B0323}" type="pres">
      <dgm:prSet presAssocID="{DB17BDA5-E11A-40CB-8912-950A7AD651D7}" presName="compNode" presStyleCnt="0"/>
      <dgm:spPr/>
    </dgm:pt>
    <dgm:pt modelId="{FFD45169-82D2-4B42-B6C4-DF616CC45B81}" type="pres">
      <dgm:prSet presAssocID="{DB17BDA5-E11A-40CB-8912-950A7AD651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1E09458F-6BDD-4641-8F55-495383DDB099}" type="pres">
      <dgm:prSet presAssocID="{DB17BDA5-E11A-40CB-8912-950A7AD651D7}" presName="iconSpace" presStyleCnt="0"/>
      <dgm:spPr/>
    </dgm:pt>
    <dgm:pt modelId="{EB9100C9-6941-447B-A981-AAFA088D18F6}" type="pres">
      <dgm:prSet presAssocID="{DB17BDA5-E11A-40CB-8912-950A7AD651D7}" presName="parTx" presStyleLbl="revTx" presStyleIdx="0" presStyleCnt="6">
        <dgm:presLayoutVars>
          <dgm:chMax val="0"/>
          <dgm:chPref val="0"/>
        </dgm:presLayoutVars>
      </dgm:prSet>
      <dgm:spPr/>
    </dgm:pt>
    <dgm:pt modelId="{0E98985D-6F33-4B89-B956-E871F29090B6}" type="pres">
      <dgm:prSet presAssocID="{DB17BDA5-E11A-40CB-8912-950A7AD651D7}" presName="txSpace" presStyleCnt="0"/>
      <dgm:spPr/>
    </dgm:pt>
    <dgm:pt modelId="{C9F61273-BF8C-4764-BFFB-D60A919DB145}" type="pres">
      <dgm:prSet presAssocID="{DB17BDA5-E11A-40CB-8912-950A7AD651D7}" presName="desTx" presStyleLbl="revTx" presStyleIdx="1" presStyleCnt="6">
        <dgm:presLayoutVars/>
      </dgm:prSet>
      <dgm:spPr/>
    </dgm:pt>
    <dgm:pt modelId="{047725E3-AA8B-4250-8E0D-7BCC2D523A64}" type="pres">
      <dgm:prSet presAssocID="{66C85D2A-EC78-4164-9B5D-A4DA398D86AA}" presName="sibTrans" presStyleCnt="0"/>
      <dgm:spPr/>
    </dgm:pt>
    <dgm:pt modelId="{29EB6125-8B14-41EA-B48C-01D07E8AFD08}" type="pres">
      <dgm:prSet presAssocID="{1E015277-ADB0-4B7C-9ACA-E530550AA862}" presName="compNode" presStyleCnt="0"/>
      <dgm:spPr/>
    </dgm:pt>
    <dgm:pt modelId="{BCAAB03B-043B-43A3-BC9A-19B3BA14EF5D}" type="pres">
      <dgm:prSet presAssocID="{1E015277-ADB0-4B7C-9ACA-E530550AA8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wer"/>
        </a:ext>
      </dgm:extLst>
    </dgm:pt>
    <dgm:pt modelId="{5232712C-26DC-463B-BE86-664CDBC6143E}" type="pres">
      <dgm:prSet presAssocID="{1E015277-ADB0-4B7C-9ACA-E530550AA862}" presName="iconSpace" presStyleCnt="0"/>
      <dgm:spPr/>
    </dgm:pt>
    <dgm:pt modelId="{27D43EFF-7F32-4908-B1F7-B8FE86F20B24}" type="pres">
      <dgm:prSet presAssocID="{1E015277-ADB0-4B7C-9ACA-E530550AA862}" presName="parTx" presStyleLbl="revTx" presStyleIdx="2" presStyleCnt="6">
        <dgm:presLayoutVars>
          <dgm:chMax val="0"/>
          <dgm:chPref val="0"/>
        </dgm:presLayoutVars>
      </dgm:prSet>
      <dgm:spPr/>
    </dgm:pt>
    <dgm:pt modelId="{77114AD5-F8E1-459A-94F6-7D9E3C81883B}" type="pres">
      <dgm:prSet presAssocID="{1E015277-ADB0-4B7C-9ACA-E530550AA862}" presName="txSpace" presStyleCnt="0"/>
      <dgm:spPr/>
    </dgm:pt>
    <dgm:pt modelId="{85B2D911-14C7-4F4C-8100-0FBFB0090460}" type="pres">
      <dgm:prSet presAssocID="{1E015277-ADB0-4B7C-9ACA-E530550AA862}" presName="desTx" presStyleLbl="revTx" presStyleIdx="3" presStyleCnt="6">
        <dgm:presLayoutVars/>
      </dgm:prSet>
      <dgm:spPr/>
    </dgm:pt>
    <dgm:pt modelId="{DDB23AC9-3C15-48E8-8602-D9F62537B1AF}" type="pres">
      <dgm:prSet presAssocID="{8979344D-490D-4E9B-91F3-1006F5156056}" presName="sibTrans" presStyleCnt="0"/>
      <dgm:spPr/>
    </dgm:pt>
    <dgm:pt modelId="{BC9D93F6-843B-4F41-A2D5-2F10E9638035}" type="pres">
      <dgm:prSet presAssocID="{2FC3D910-C164-4557-B371-9B29963B6840}" presName="compNode" presStyleCnt="0"/>
      <dgm:spPr/>
    </dgm:pt>
    <dgm:pt modelId="{B834CCE8-9A54-4AD1-8DA2-1293EE9EC184}" type="pres">
      <dgm:prSet presAssocID="{2FC3D910-C164-4557-B371-9B29963B68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743C62E-7D8C-4CAA-8E49-DC25225299D0}" type="pres">
      <dgm:prSet presAssocID="{2FC3D910-C164-4557-B371-9B29963B6840}" presName="iconSpace" presStyleCnt="0"/>
      <dgm:spPr/>
    </dgm:pt>
    <dgm:pt modelId="{2307F5AA-27BB-450D-87DB-9875A8A74928}" type="pres">
      <dgm:prSet presAssocID="{2FC3D910-C164-4557-B371-9B29963B6840}" presName="parTx" presStyleLbl="revTx" presStyleIdx="4" presStyleCnt="6">
        <dgm:presLayoutVars>
          <dgm:chMax val="0"/>
          <dgm:chPref val="0"/>
        </dgm:presLayoutVars>
      </dgm:prSet>
      <dgm:spPr/>
    </dgm:pt>
    <dgm:pt modelId="{88DF22AD-0F1A-4D27-9183-32C90872B8F7}" type="pres">
      <dgm:prSet presAssocID="{2FC3D910-C164-4557-B371-9B29963B6840}" presName="txSpace" presStyleCnt="0"/>
      <dgm:spPr/>
    </dgm:pt>
    <dgm:pt modelId="{4E994352-3BA1-4ED2-9EAF-BE92E95DFD79}" type="pres">
      <dgm:prSet presAssocID="{2FC3D910-C164-4557-B371-9B29963B6840}" presName="desTx" presStyleLbl="revTx" presStyleIdx="5" presStyleCnt="6">
        <dgm:presLayoutVars/>
      </dgm:prSet>
      <dgm:spPr/>
    </dgm:pt>
  </dgm:ptLst>
  <dgm:cxnLst>
    <dgm:cxn modelId="{EF15E12E-5520-4F49-8B10-F106C30CE905}" type="presOf" srcId="{F005C0BE-E8A2-4682-A728-2E0CD1F734C8}" destId="{85B2D911-14C7-4F4C-8100-0FBFB0090460}" srcOrd="0" destOrd="0" presId="urn:microsoft.com/office/officeart/2018/2/layout/IconLabelDescriptionList"/>
    <dgm:cxn modelId="{0353F152-0051-43B3-AC21-B3DE350D3C7D}" srcId="{2FC3D910-C164-4557-B371-9B29963B6840}" destId="{CF5B3B56-E231-409F-86EF-DF7018BAAD40}" srcOrd="0" destOrd="0" parTransId="{E2131613-B6F5-4991-A605-1B9AA6764BE0}" sibTransId="{9E96F2DF-3E58-4DAE-ABBD-C82F59F4B0D2}"/>
    <dgm:cxn modelId="{E714577D-0EC3-4BEA-BE3B-88D39E4A6B5A}" srcId="{ED61F82D-DFA5-48A0-B525-875FF99E150A}" destId="{2FC3D910-C164-4557-B371-9B29963B6840}" srcOrd="2" destOrd="0" parTransId="{87BF8A66-1995-4A88-B786-332709F79DF2}" sibTransId="{03E84313-D1A6-4549-8999-559947F6580B}"/>
    <dgm:cxn modelId="{E1591887-2080-49F7-89B8-ECEE3C37E035}" srcId="{ED61F82D-DFA5-48A0-B525-875FF99E150A}" destId="{DB17BDA5-E11A-40CB-8912-950A7AD651D7}" srcOrd="0" destOrd="0" parTransId="{56806E9C-26A9-473F-9996-EC791BAC03D4}" sibTransId="{66C85D2A-EC78-4164-9B5D-A4DA398D86AA}"/>
    <dgm:cxn modelId="{707768A2-AAF8-494E-AC53-112EC8E1A7F5}" type="presOf" srcId="{1E015277-ADB0-4B7C-9ACA-E530550AA862}" destId="{27D43EFF-7F32-4908-B1F7-B8FE86F20B24}" srcOrd="0" destOrd="0" presId="urn:microsoft.com/office/officeart/2018/2/layout/IconLabelDescriptionList"/>
    <dgm:cxn modelId="{11987BA2-112B-404E-A404-D5DA8541C23F}" srcId="{2FC3D910-C164-4557-B371-9B29963B6840}" destId="{F69FADEC-F8A1-4FE0-A0F6-88E1ADB73B9D}" srcOrd="1" destOrd="0" parTransId="{01F1AC5F-645B-4C98-9FF8-8B67858E9C50}" sibTransId="{6FC24607-7B3E-43CA-9217-136B693A3BF3}"/>
    <dgm:cxn modelId="{A10C9AA6-E33F-46B8-BE5F-32823822969A}" type="presOf" srcId="{CF5B3B56-E231-409F-86EF-DF7018BAAD40}" destId="{4E994352-3BA1-4ED2-9EAF-BE92E95DFD79}" srcOrd="0" destOrd="0" presId="urn:microsoft.com/office/officeart/2018/2/layout/IconLabelDescriptionList"/>
    <dgm:cxn modelId="{4FAE1BCF-893D-4FED-9C52-AB3DAC5223A1}" type="presOf" srcId="{ED61F82D-DFA5-48A0-B525-875FF99E150A}" destId="{61B38AC7-675A-42CC-925F-63FDC0B75D5E}" srcOrd="0" destOrd="0" presId="urn:microsoft.com/office/officeart/2018/2/layout/IconLabelDescriptionList"/>
    <dgm:cxn modelId="{3B4755DD-166F-4A3F-976C-84021ABE2658}" srcId="{ED61F82D-DFA5-48A0-B525-875FF99E150A}" destId="{1E015277-ADB0-4B7C-9ACA-E530550AA862}" srcOrd="1" destOrd="0" parTransId="{BA3A4882-8747-43F9-8FE3-0B00429BACD1}" sibTransId="{8979344D-490D-4E9B-91F3-1006F5156056}"/>
    <dgm:cxn modelId="{89AF72E1-C727-484B-88BC-2B15323F4E12}" type="presOf" srcId="{F69FADEC-F8A1-4FE0-A0F6-88E1ADB73B9D}" destId="{4E994352-3BA1-4ED2-9EAF-BE92E95DFD79}" srcOrd="0" destOrd="1" presId="urn:microsoft.com/office/officeart/2018/2/layout/IconLabelDescriptionList"/>
    <dgm:cxn modelId="{C954F0E1-CD9C-43C3-9A4D-2131338437B7}" type="presOf" srcId="{2FC3D910-C164-4557-B371-9B29963B6840}" destId="{2307F5AA-27BB-450D-87DB-9875A8A74928}" srcOrd="0" destOrd="0" presId="urn:microsoft.com/office/officeart/2018/2/layout/IconLabelDescriptionList"/>
    <dgm:cxn modelId="{74462CE6-F624-49C1-BC92-EA6AFCEF4420}" type="presOf" srcId="{DB17BDA5-E11A-40CB-8912-950A7AD651D7}" destId="{EB9100C9-6941-447B-A981-AAFA088D18F6}" srcOrd="0" destOrd="0" presId="urn:microsoft.com/office/officeart/2018/2/layout/IconLabelDescriptionList"/>
    <dgm:cxn modelId="{030D36FF-B454-4BE0-8F7F-668CDA62BCCF}" srcId="{1E015277-ADB0-4B7C-9ACA-E530550AA862}" destId="{F005C0BE-E8A2-4682-A728-2E0CD1F734C8}" srcOrd="0" destOrd="0" parTransId="{1CF54DAB-50DE-48C4-AA5E-89E6216C5507}" sibTransId="{CFBAAE9F-7650-492E-8F88-9FAC5163BD44}"/>
    <dgm:cxn modelId="{0C4A9479-3754-468A-A0C1-B713E0275A60}" type="presParOf" srcId="{61B38AC7-675A-42CC-925F-63FDC0B75D5E}" destId="{469CF721-08C4-425B-BFFC-7944D01B0323}" srcOrd="0" destOrd="0" presId="urn:microsoft.com/office/officeart/2018/2/layout/IconLabelDescriptionList"/>
    <dgm:cxn modelId="{E6990805-E2D6-4BDE-82CE-922C8594846F}" type="presParOf" srcId="{469CF721-08C4-425B-BFFC-7944D01B0323}" destId="{FFD45169-82D2-4B42-B6C4-DF616CC45B81}" srcOrd="0" destOrd="0" presId="urn:microsoft.com/office/officeart/2018/2/layout/IconLabelDescriptionList"/>
    <dgm:cxn modelId="{9ED9582D-5B07-4B24-AD8A-263DB7A3BD82}" type="presParOf" srcId="{469CF721-08C4-425B-BFFC-7944D01B0323}" destId="{1E09458F-6BDD-4641-8F55-495383DDB099}" srcOrd="1" destOrd="0" presId="urn:microsoft.com/office/officeart/2018/2/layout/IconLabelDescriptionList"/>
    <dgm:cxn modelId="{33967440-4982-49E5-BC3F-E5CC68C50A33}" type="presParOf" srcId="{469CF721-08C4-425B-BFFC-7944D01B0323}" destId="{EB9100C9-6941-447B-A981-AAFA088D18F6}" srcOrd="2" destOrd="0" presId="urn:microsoft.com/office/officeart/2018/2/layout/IconLabelDescriptionList"/>
    <dgm:cxn modelId="{A7C50FAE-A89E-4580-8871-5F3D17D3F97D}" type="presParOf" srcId="{469CF721-08C4-425B-BFFC-7944D01B0323}" destId="{0E98985D-6F33-4B89-B956-E871F29090B6}" srcOrd="3" destOrd="0" presId="urn:microsoft.com/office/officeart/2018/2/layout/IconLabelDescriptionList"/>
    <dgm:cxn modelId="{140AE23D-1377-4256-B7F4-98201B2B8F2B}" type="presParOf" srcId="{469CF721-08C4-425B-BFFC-7944D01B0323}" destId="{C9F61273-BF8C-4764-BFFB-D60A919DB145}" srcOrd="4" destOrd="0" presId="urn:microsoft.com/office/officeart/2018/2/layout/IconLabelDescriptionList"/>
    <dgm:cxn modelId="{049B2D16-03FD-4A21-BEF0-EFAF01E61D9A}" type="presParOf" srcId="{61B38AC7-675A-42CC-925F-63FDC0B75D5E}" destId="{047725E3-AA8B-4250-8E0D-7BCC2D523A64}" srcOrd="1" destOrd="0" presId="urn:microsoft.com/office/officeart/2018/2/layout/IconLabelDescriptionList"/>
    <dgm:cxn modelId="{4446965C-F917-4BC3-B74E-75EE40D75E0E}" type="presParOf" srcId="{61B38AC7-675A-42CC-925F-63FDC0B75D5E}" destId="{29EB6125-8B14-41EA-B48C-01D07E8AFD08}" srcOrd="2" destOrd="0" presId="urn:microsoft.com/office/officeart/2018/2/layout/IconLabelDescriptionList"/>
    <dgm:cxn modelId="{A0D724D9-282D-4CB3-B181-AD333289120A}" type="presParOf" srcId="{29EB6125-8B14-41EA-B48C-01D07E8AFD08}" destId="{BCAAB03B-043B-43A3-BC9A-19B3BA14EF5D}" srcOrd="0" destOrd="0" presId="urn:microsoft.com/office/officeart/2018/2/layout/IconLabelDescriptionList"/>
    <dgm:cxn modelId="{8815E660-33DE-417B-85CE-ED2F48FA2F51}" type="presParOf" srcId="{29EB6125-8B14-41EA-B48C-01D07E8AFD08}" destId="{5232712C-26DC-463B-BE86-664CDBC6143E}" srcOrd="1" destOrd="0" presId="urn:microsoft.com/office/officeart/2018/2/layout/IconLabelDescriptionList"/>
    <dgm:cxn modelId="{29C83DEF-33F4-479C-BB41-D33859D6B6B2}" type="presParOf" srcId="{29EB6125-8B14-41EA-B48C-01D07E8AFD08}" destId="{27D43EFF-7F32-4908-B1F7-B8FE86F20B24}" srcOrd="2" destOrd="0" presId="urn:microsoft.com/office/officeart/2018/2/layout/IconLabelDescriptionList"/>
    <dgm:cxn modelId="{6F55017B-3576-4766-B7BF-B538EAC70E6C}" type="presParOf" srcId="{29EB6125-8B14-41EA-B48C-01D07E8AFD08}" destId="{77114AD5-F8E1-459A-94F6-7D9E3C81883B}" srcOrd="3" destOrd="0" presId="urn:microsoft.com/office/officeart/2018/2/layout/IconLabelDescriptionList"/>
    <dgm:cxn modelId="{00F4CEFF-A1E2-4C4C-B5BC-CC98CFC595E6}" type="presParOf" srcId="{29EB6125-8B14-41EA-B48C-01D07E8AFD08}" destId="{85B2D911-14C7-4F4C-8100-0FBFB0090460}" srcOrd="4" destOrd="0" presId="urn:microsoft.com/office/officeart/2018/2/layout/IconLabelDescriptionList"/>
    <dgm:cxn modelId="{E1FE4865-E09A-4168-B520-91A8ECBA9B8C}" type="presParOf" srcId="{61B38AC7-675A-42CC-925F-63FDC0B75D5E}" destId="{DDB23AC9-3C15-48E8-8602-D9F62537B1AF}" srcOrd="3" destOrd="0" presId="urn:microsoft.com/office/officeart/2018/2/layout/IconLabelDescriptionList"/>
    <dgm:cxn modelId="{F186FAC7-7E2D-44A7-85DB-9F509082E810}" type="presParOf" srcId="{61B38AC7-675A-42CC-925F-63FDC0B75D5E}" destId="{BC9D93F6-843B-4F41-A2D5-2F10E9638035}" srcOrd="4" destOrd="0" presId="urn:microsoft.com/office/officeart/2018/2/layout/IconLabelDescriptionList"/>
    <dgm:cxn modelId="{1FF4E9A1-C277-4C0A-BB49-BEE1A7888278}" type="presParOf" srcId="{BC9D93F6-843B-4F41-A2D5-2F10E9638035}" destId="{B834CCE8-9A54-4AD1-8DA2-1293EE9EC184}" srcOrd="0" destOrd="0" presId="urn:microsoft.com/office/officeart/2018/2/layout/IconLabelDescriptionList"/>
    <dgm:cxn modelId="{E5F806D0-AD87-41CB-998B-85D584FE769A}" type="presParOf" srcId="{BC9D93F6-843B-4F41-A2D5-2F10E9638035}" destId="{8743C62E-7D8C-4CAA-8E49-DC25225299D0}" srcOrd="1" destOrd="0" presId="urn:microsoft.com/office/officeart/2018/2/layout/IconLabelDescriptionList"/>
    <dgm:cxn modelId="{CDCF74B1-D786-4F8B-9065-EB66365C2734}" type="presParOf" srcId="{BC9D93F6-843B-4F41-A2D5-2F10E9638035}" destId="{2307F5AA-27BB-450D-87DB-9875A8A74928}" srcOrd="2" destOrd="0" presId="urn:microsoft.com/office/officeart/2018/2/layout/IconLabelDescriptionList"/>
    <dgm:cxn modelId="{0D3EBE9E-B6C8-4FEF-B7C6-29E572DEF85A}" type="presParOf" srcId="{BC9D93F6-843B-4F41-A2D5-2F10E9638035}" destId="{88DF22AD-0F1A-4D27-9183-32C90872B8F7}" srcOrd="3" destOrd="0" presId="urn:microsoft.com/office/officeart/2018/2/layout/IconLabelDescriptionList"/>
    <dgm:cxn modelId="{EFE13061-99D2-418D-BB29-F7B4E7A7E63D}" type="presParOf" srcId="{BC9D93F6-843B-4F41-A2D5-2F10E9638035}" destId="{4E994352-3BA1-4ED2-9EAF-BE92E95DFD7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18622C-F74E-4843-BE82-246D2F52A673}" type="doc">
      <dgm:prSet loTypeId="urn:microsoft.com/office/officeart/2018/2/layout/IconLabelList" loCatId="icon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BCDBF0B-6A7E-4A22-B226-4DB448BB70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Why</a:t>
          </a:r>
        </a:p>
      </dgm:t>
    </dgm:pt>
    <dgm:pt modelId="{9EFF5758-4529-48EA-A428-015E18DAE42F}" type="parTrans" cxnId="{BBA49770-8816-4250-91FD-21E111646636}">
      <dgm:prSet/>
      <dgm:spPr/>
      <dgm:t>
        <a:bodyPr/>
        <a:lstStyle/>
        <a:p>
          <a:endParaRPr lang="en-US"/>
        </a:p>
      </dgm:t>
    </dgm:pt>
    <dgm:pt modelId="{7606383B-0611-4E8C-B9DE-F0FF1DAA2FA9}" type="sibTrans" cxnId="{BBA49770-8816-4250-91FD-21E111646636}">
      <dgm:prSet/>
      <dgm:spPr/>
      <dgm:t>
        <a:bodyPr/>
        <a:lstStyle/>
        <a:p>
          <a:endParaRPr lang="en-US"/>
        </a:p>
      </dgm:t>
    </dgm:pt>
    <dgm:pt modelId="{200B99D2-F087-4BF5-A994-90D2C1134A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</a:t>
          </a:r>
        </a:p>
      </dgm:t>
    </dgm:pt>
    <dgm:pt modelId="{38ABDFA6-229B-4E6F-8D79-606613F455EA}" type="parTrans" cxnId="{69843F35-C104-4F2B-88A0-752AF52D5624}">
      <dgm:prSet/>
      <dgm:spPr/>
      <dgm:t>
        <a:bodyPr/>
        <a:lstStyle/>
        <a:p>
          <a:endParaRPr lang="en-US"/>
        </a:p>
      </dgm:t>
    </dgm:pt>
    <dgm:pt modelId="{69601C30-6639-4AB5-B784-7A5DA33E0A18}" type="sibTrans" cxnId="{69843F35-C104-4F2B-88A0-752AF52D5624}">
      <dgm:prSet/>
      <dgm:spPr/>
      <dgm:t>
        <a:bodyPr/>
        <a:lstStyle/>
        <a:p>
          <a:endParaRPr lang="en-US"/>
        </a:p>
      </dgm:t>
    </dgm:pt>
    <dgm:pt modelId="{18DEF5C3-C8E4-4049-B8C5-3622C52767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</a:t>
          </a:r>
        </a:p>
      </dgm:t>
    </dgm:pt>
    <dgm:pt modelId="{0D09D634-E3F2-4485-BED4-2DB97AD99952}" type="parTrans" cxnId="{47B82061-3EE6-412C-8FF3-B73D5A670624}">
      <dgm:prSet/>
      <dgm:spPr/>
      <dgm:t>
        <a:bodyPr/>
        <a:lstStyle/>
        <a:p>
          <a:endParaRPr lang="en-US"/>
        </a:p>
      </dgm:t>
    </dgm:pt>
    <dgm:pt modelId="{1E992641-37C6-4D22-8365-E7B755B28C04}" type="sibTrans" cxnId="{47B82061-3EE6-412C-8FF3-B73D5A670624}">
      <dgm:prSet/>
      <dgm:spPr/>
      <dgm:t>
        <a:bodyPr/>
        <a:lstStyle/>
        <a:p>
          <a:endParaRPr lang="en-US"/>
        </a:p>
      </dgm:t>
    </dgm:pt>
    <dgm:pt modelId="{D6C3C84A-45A2-4990-BAD8-B2FD2D3D49E4}" type="pres">
      <dgm:prSet presAssocID="{5F18622C-F74E-4843-BE82-246D2F52A673}" presName="root" presStyleCnt="0">
        <dgm:presLayoutVars>
          <dgm:dir/>
          <dgm:resizeHandles val="exact"/>
        </dgm:presLayoutVars>
      </dgm:prSet>
      <dgm:spPr/>
    </dgm:pt>
    <dgm:pt modelId="{C4913235-2A42-4838-B9A2-690DA03A9A82}" type="pres">
      <dgm:prSet presAssocID="{7BCDBF0B-6A7E-4A22-B226-4DB448BB702B}" presName="compNode" presStyleCnt="0"/>
      <dgm:spPr/>
    </dgm:pt>
    <dgm:pt modelId="{E356F296-D616-4C3F-A1C2-4585C513E3AD}" type="pres">
      <dgm:prSet presAssocID="{7BCDBF0B-6A7E-4A22-B226-4DB448BB70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635FAD85-C1ED-4C20-94E3-DFA48AC2D3BC}" type="pres">
      <dgm:prSet presAssocID="{7BCDBF0B-6A7E-4A22-B226-4DB448BB702B}" presName="spaceRect" presStyleCnt="0"/>
      <dgm:spPr/>
    </dgm:pt>
    <dgm:pt modelId="{ADD67D75-0D8A-46EB-AD33-1F8F662EDDFB}" type="pres">
      <dgm:prSet presAssocID="{7BCDBF0B-6A7E-4A22-B226-4DB448BB702B}" presName="textRect" presStyleLbl="revTx" presStyleIdx="0" presStyleCnt="3">
        <dgm:presLayoutVars>
          <dgm:chMax val="1"/>
          <dgm:chPref val="1"/>
        </dgm:presLayoutVars>
      </dgm:prSet>
      <dgm:spPr/>
    </dgm:pt>
    <dgm:pt modelId="{9F5C5152-066D-4438-9031-EF13F9BA8364}" type="pres">
      <dgm:prSet presAssocID="{7606383B-0611-4E8C-B9DE-F0FF1DAA2FA9}" presName="sibTrans" presStyleCnt="0"/>
      <dgm:spPr/>
    </dgm:pt>
    <dgm:pt modelId="{7DFE1CA7-230D-4514-93AB-4F7AFE8C0311}" type="pres">
      <dgm:prSet presAssocID="{200B99D2-F087-4BF5-A994-90D2C1134A55}" presName="compNode" presStyleCnt="0"/>
      <dgm:spPr/>
    </dgm:pt>
    <dgm:pt modelId="{FE62E669-9988-4235-B991-336240132CF8}" type="pres">
      <dgm:prSet presAssocID="{200B99D2-F087-4BF5-A994-90D2C1134A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B6B2E70-FDE6-45C2-93AA-882929832525}" type="pres">
      <dgm:prSet presAssocID="{200B99D2-F087-4BF5-A994-90D2C1134A55}" presName="spaceRect" presStyleCnt="0"/>
      <dgm:spPr/>
    </dgm:pt>
    <dgm:pt modelId="{7BC62C6E-3FD8-48B3-9808-14B603D8AFF1}" type="pres">
      <dgm:prSet presAssocID="{200B99D2-F087-4BF5-A994-90D2C1134A55}" presName="textRect" presStyleLbl="revTx" presStyleIdx="1" presStyleCnt="3">
        <dgm:presLayoutVars>
          <dgm:chMax val="1"/>
          <dgm:chPref val="1"/>
        </dgm:presLayoutVars>
      </dgm:prSet>
      <dgm:spPr/>
    </dgm:pt>
    <dgm:pt modelId="{12BD1466-F75D-4880-B3E4-90B6C59433C6}" type="pres">
      <dgm:prSet presAssocID="{69601C30-6639-4AB5-B784-7A5DA33E0A18}" presName="sibTrans" presStyleCnt="0"/>
      <dgm:spPr/>
    </dgm:pt>
    <dgm:pt modelId="{B1E8770C-4693-45B2-8134-8E84DDA6CB65}" type="pres">
      <dgm:prSet presAssocID="{18DEF5C3-C8E4-4049-B8C5-3622C527673A}" presName="compNode" presStyleCnt="0"/>
      <dgm:spPr/>
    </dgm:pt>
    <dgm:pt modelId="{C490EACD-B70F-46D8-8B77-362484A126C1}" type="pres">
      <dgm:prSet presAssocID="{18DEF5C3-C8E4-4049-B8C5-3622C52767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65DDFF5-6F4A-4041-9481-54C68A23DC3E}" type="pres">
      <dgm:prSet presAssocID="{18DEF5C3-C8E4-4049-B8C5-3622C527673A}" presName="spaceRect" presStyleCnt="0"/>
      <dgm:spPr/>
    </dgm:pt>
    <dgm:pt modelId="{3259CC4E-3EEE-4449-84C5-CA3604D41C17}" type="pres">
      <dgm:prSet presAssocID="{18DEF5C3-C8E4-4049-B8C5-3622C52767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F9FFF1B-E492-408F-ABB9-F49784266EED}" type="presOf" srcId="{5F18622C-F74E-4843-BE82-246D2F52A673}" destId="{D6C3C84A-45A2-4990-BAD8-B2FD2D3D49E4}" srcOrd="0" destOrd="0" presId="urn:microsoft.com/office/officeart/2018/2/layout/IconLabelList"/>
    <dgm:cxn modelId="{C0E3E51D-77A8-4112-9E43-454070E2B067}" type="presOf" srcId="{7BCDBF0B-6A7E-4A22-B226-4DB448BB702B}" destId="{ADD67D75-0D8A-46EB-AD33-1F8F662EDDFB}" srcOrd="0" destOrd="0" presId="urn:microsoft.com/office/officeart/2018/2/layout/IconLabelList"/>
    <dgm:cxn modelId="{69843F35-C104-4F2B-88A0-752AF52D5624}" srcId="{5F18622C-F74E-4843-BE82-246D2F52A673}" destId="{200B99D2-F087-4BF5-A994-90D2C1134A55}" srcOrd="1" destOrd="0" parTransId="{38ABDFA6-229B-4E6F-8D79-606613F455EA}" sibTransId="{69601C30-6639-4AB5-B784-7A5DA33E0A18}"/>
    <dgm:cxn modelId="{47B82061-3EE6-412C-8FF3-B73D5A670624}" srcId="{5F18622C-F74E-4843-BE82-246D2F52A673}" destId="{18DEF5C3-C8E4-4049-B8C5-3622C527673A}" srcOrd="2" destOrd="0" parTransId="{0D09D634-E3F2-4485-BED4-2DB97AD99952}" sibTransId="{1E992641-37C6-4D22-8365-E7B755B28C04}"/>
    <dgm:cxn modelId="{BBA49770-8816-4250-91FD-21E111646636}" srcId="{5F18622C-F74E-4843-BE82-246D2F52A673}" destId="{7BCDBF0B-6A7E-4A22-B226-4DB448BB702B}" srcOrd="0" destOrd="0" parTransId="{9EFF5758-4529-48EA-A428-015E18DAE42F}" sibTransId="{7606383B-0611-4E8C-B9DE-F0FF1DAA2FA9}"/>
    <dgm:cxn modelId="{9AFFE8D3-1538-4A27-B304-EB5855E553F5}" type="presOf" srcId="{200B99D2-F087-4BF5-A994-90D2C1134A55}" destId="{7BC62C6E-3FD8-48B3-9808-14B603D8AFF1}" srcOrd="0" destOrd="0" presId="urn:microsoft.com/office/officeart/2018/2/layout/IconLabelList"/>
    <dgm:cxn modelId="{69548BF0-DF7C-40F4-BE6C-45BE3C17BF54}" type="presOf" srcId="{18DEF5C3-C8E4-4049-B8C5-3622C527673A}" destId="{3259CC4E-3EEE-4449-84C5-CA3604D41C17}" srcOrd="0" destOrd="0" presId="urn:microsoft.com/office/officeart/2018/2/layout/IconLabelList"/>
    <dgm:cxn modelId="{C6A3043C-9CDA-44B5-817A-F68BE2AECE8F}" type="presParOf" srcId="{D6C3C84A-45A2-4990-BAD8-B2FD2D3D49E4}" destId="{C4913235-2A42-4838-B9A2-690DA03A9A82}" srcOrd="0" destOrd="0" presId="urn:microsoft.com/office/officeart/2018/2/layout/IconLabelList"/>
    <dgm:cxn modelId="{4CA1D8E7-CBD4-46D2-80A1-B948DB2BDA13}" type="presParOf" srcId="{C4913235-2A42-4838-B9A2-690DA03A9A82}" destId="{E356F296-D616-4C3F-A1C2-4585C513E3AD}" srcOrd="0" destOrd="0" presId="urn:microsoft.com/office/officeart/2018/2/layout/IconLabelList"/>
    <dgm:cxn modelId="{D0663491-62F7-4DAA-96BE-F491BE81693E}" type="presParOf" srcId="{C4913235-2A42-4838-B9A2-690DA03A9A82}" destId="{635FAD85-C1ED-4C20-94E3-DFA48AC2D3BC}" srcOrd="1" destOrd="0" presId="urn:microsoft.com/office/officeart/2018/2/layout/IconLabelList"/>
    <dgm:cxn modelId="{9AAAA586-4058-4E90-9560-1E53485F98D0}" type="presParOf" srcId="{C4913235-2A42-4838-B9A2-690DA03A9A82}" destId="{ADD67D75-0D8A-46EB-AD33-1F8F662EDDFB}" srcOrd="2" destOrd="0" presId="urn:microsoft.com/office/officeart/2018/2/layout/IconLabelList"/>
    <dgm:cxn modelId="{ED1B8985-AFD1-40DF-9F29-02D7990C6435}" type="presParOf" srcId="{D6C3C84A-45A2-4990-BAD8-B2FD2D3D49E4}" destId="{9F5C5152-066D-4438-9031-EF13F9BA8364}" srcOrd="1" destOrd="0" presId="urn:microsoft.com/office/officeart/2018/2/layout/IconLabelList"/>
    <dgm:cxn modelId="{F4DBDB1C-F65D-4A02-9FB8-31B793E0FCB6}" type="presParOf" srcId="{D6C3C84A-45A2-4990-BAD8-B2FD2D3D49E4}" destId="{7DFE1CA7-230D-4514-93AB-4F7AFE8C0311}" srcOrd="2" destOrd="0" presId="urn:microsoft.com/office/officeart/2018/2/layout/IconLabelList"/>
    <dgm:cxn modelId="{5961730F-8F70-4B08-AB6B-84791417EDEF}" type="presParOf" srcId="{7DFE1CA7-230D-4514-93AB-4F7AFE8C0311}" destId="{FE62E669-9988-4235-B991-336240132CF8}" srcOrd="0" destOrd="0" presId="urn:microsoft.com/office/officeart/2018/2/layout/IconLabelList"/>
    <dgm:cxn modelId="{FF2A9CE8-66D0-4BD5-8FE4-8A80429D28AF}" type="presParOf" srcId="{7DFE1CA7-230D-4514-93AB-4F7AFE8C0311}" destId="{FB6B2E70-FDE6-45C2-93AA-882929832525}" srcOrd="1" destOrd="0" presId="urn:microsoft.com/office/officeart/2018/2/layout/IconLabelList"/>
    <dgm:cxn modelId="{F69CFCCB-FE9D-4309-AB4C-02FA0ABC03FE}" type="presParOf" srcId="{7DFE1CA7-230D-4514-93AB-4F7AFE8C0311}" destId="{7BC62C6E-3FD8-48B3-9808-14B603D8AFF1}" srcOrd="2" destOrd="0" presId="urn:microsoft.com/office/officeart/2018/2/layout/IconLabelList"/>
    <dgm:cxn modelId="{F67C8BD4-32E4-4EC3-9FC9-0393A462FA02}" type="presParOf" srcId="{D6C3C84A-45A2-4990-BAD8-B2FD2D3D49E4}" destId="{12BD1466-F75D-4880-B3E4-90B6C59433C6}" srcOrd="3" destOrd="0" presId="urn:microsoft.com/office/officeart/2018/2/layout/IconLabelList"/>
    <dgm:cxn modelId="{E9DADEAF-7547-4023-B8C4-B559C9E7900A}" type="presParOf" srcId="{D6C3C84A-45A2-4990-BAD8-B2FD2D3D49E4}" destId="{B1E8770C-4693-45B2-8134-8E84DDA6CB65}" srcOrd="4" destOrd="0" presId="urn:microsoft.com/office/officeart/2018/2/layout/IconLabelList"/>
    <dgm:cxn modelId="{22F50F82-82BA-4EB2-A478-43D73DAEE6A9}" type="presParOf" srcId="{B1E8770C-4693-45B2-8134-8E84DDA6CB65}" destId="{C490EACD-B70F-46D8-8B77-362484A126C1}" srcOrd="0" destOrd="0" presId="urn:microsoft.com/office/officeart/2018/2/layout/IconLabelList"/>
    <dgm:cxn modelId="{59EED24C-5423-4614-8B66-266DC8F3AC20}" type="presParOf" srcId="{B1E8770C-4693-45B2-8134-8E84DDA6CB65}" destId="{765DDFF5-6F4A-4041-9481-54C68A23DC3E}" srcOrd="1" destOrd="0" presId="urn:microsoft.com/office/officeart/2018/2/layout/IconLabelList"/>
    <dgm:cxn modelId="{5C8AA599-89F7-4017-AE28-C20CB05C6BC0}" type="presParOf" srcId="{B1E8770C-4693-45B2-8134-8E84DDA6CB65}" destId="{3259CC4E-3EEE-4449-84C5-CA3604D41C1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D9064-C298-5B4D-A188-D28917F2166B}">
      <dsp:nvSpPr>
        <dsp:cNvPr id="0" name=""/>
        <dsp:cNvSpPr/>
      </dsp:nvSpPr>
      <dsp:spPr>
        <a:xfrm>
          <a:off x="0" y="2161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4CA7F-E0AC-3D4D-BD4F-A6DF1D803691}">
      <dsp:nvSpPr>
        <dsp:cNvPr id="0" name=""/>
        <dsp:cNvSpPr/>
      </dsp:nvSpPr>
      <dsp:spPr>
        <a:xfrm>
          <a:off x="0" y="2161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WHO SHOULD ATTEND: </a:t>
          </a:r>
          <a:r>
            <a:rPr lang="en-GB" sz="1500" kern="1200"/>
            <a:t>Experienced management accountants, finance managers and finance business </a:t>
          </a:r>
          <a:r>
            <a:rPr lang="en-GB" sz="1500" b="1" i="1" kern="1200"/>
            <a:t>partners who need to influence decisions using visuals created on power point and excel.</a:t>
          </a:r>
          <a:endParaRPr lang="en-US" sz="1500" kern="1200"/>
        </a:p>
      </dsp:txBody>
      <dsp:txXfrm>
        <a:off x="0" y="2161"/>
        <a:ext cx="8229600" cy="736937"/>
      </dsp:txXfrm>
    </dsp:sp>
    <dsp:sp modelId="{D37363EE-CD4F-BB47-9BB5-220ADFC8F6B1}">
      <dsp:nvSpPr>
        <dsp:cNvPr id="0" name=""/>
        <dsp:cNvSpPr/>
      </dsp:nvSpPr>
      <dsp:spPr>
        <a:xfrm>
          <a:off x="0" y="73909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D93AD-39DC-6646-9E54-F54360234ED2}">
      <dsp:nvSpPr>
        <dsp:cNvPr id="0" name=""/>
        <dsp:cNvSpPr/>
      </dsp:nvSpPr>
      <dsp:spPr>
        <a:xfrm>
          <a:off x="0" y="739099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This session will help you to:</a:t>
          </a:r>
          <a:endParaRPr lang="en-US" sz="1500" kern="1200"/>
        </a:p>
      </dsp:txBody>
      <dsp:txXfrm>
        <a:off x="0" y="739099"/>
        <a:ext cx="8229600" cy="736937"/>
      </dsp:txXfrm>
    </dsp:sp>
    <dsp:sp modelId="{6298F03C-6241-C44D-B465-08C2D1580DEF}">
      <dsp:nvSpPr>
        <dsp:cNvPr id="0" name=""/>
        <dsp:cNvSpPr/>
      </dsp:nvSpPr>
      <dsp:spPr>
        <a:xfrm>
          <a:off x="0" y="147603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42A92-E262-9046-8BE0-C67DAAF50A66}">
      <dsp:nvSpPr>
        <dsp:cNvPr id="0" name=""/>
        <dsp:cNvSpPr/>
      </dsp:nvSpPr>
      <dsp:spPr>
        <a:xfrm>
          <a:off x="0" y="1476037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Clarify the message and story you want to convey</a:t>
          </a:r>
          <a:endParaRPr lang="en-US" sz="1500" kern="1200"/>
        </a:p>
      </dsp:txBody>
      <dsp:txXfrm>
        <a:off x="0" y="1476037"/>
        <a:ext cx="8229600" cy="736937"/>
      </dsp:txXfrm>
    </dsp:sp>
    <dsp:sp modelId="{B7DFAEAA-CDE9-1A40-BF34-93B5AF1593CD}">
      <dsp:nvSpPr>
        <dsp:cNvPr id="0" name=""/>
        <dsp:cNvSpPr/>
      </dsp:nvSpPr>
      <dsp:spPr>
        <a:xfrm>
          <a:off x="0" y="221297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F57A3-F8D8-504B-9672-FAE50EDCC10A}">
      <dsp:nvSpPr>
        <dsp:cNvPr id="0" name=""/>
        <dsp:cNvSpPr/>
      </dsp:nvSpPr>
      <dsp:spPr>
        <a:xfrm>
          <a:off x="0" y="2212975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Think about the design and visual impact</a:t>
          </a:r>
          <a:endParaRPr lang="en-US" sz="1500" kern="1200"/>
        </a:p>
      </dsp:txBody>
      <dsp:txXfrm>
        <a:off x="0" y="2212975"/>
        <a:ext cx="8229600" cy="736937"/>
      </dsp:txXfrm>
    </dsp:sp>
    <dsp:sp modelId="{40523424-BDE3-6249-8829-D1C47288B70C}">
      <dsp:nvSpPr>
        <dsp:cNvPr id="0" name=""/>
        <dsp:cNvSpPr/>
      </dsp:nvSpPr>
      <dsp:spPr>
        <a:xfrm>
          <a:off x="0" y="294991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05B90-589A-EC4B-A131-5DC02080EACC}">
      <dsp:nvSpPr>
        <dsp:cNvPr id="0" name=""/>
        <dsp:cNvSpPr/>
      </dsp:nvSpPr>
      <dsp:spPr>
        <a:xfrm>
          <a:off x="0" y="2949912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Use excel and PowerPoint in a focussed way</a:t>
          </a:r>
          <a:endParaRPr lang="en-US" sz="1500" kern="1200"/>
        </a:p>
      </dsp:txBody>
      <dsp:txXfrm>
        <a:off x="0" y="2949912"/>
        <a:ext cx="8229600" cy="736937"/>
      </dsp:txXfrm>
    </dsp:sp>
    <dsp:sp modelId="{3896873A-89CE-5149-BA71-02A7368B57FA}">
      <dsp:nvSpPr>
        <dsp:cNvPr id="0" name=""/>
        <dsp:cNvSpPr/>
      </dsp:nvSpPr>
      <dsp:spPr>
        <a:xfrm>
          <a:off x="0" y="368685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DDE0C-EA29-E045-8416-8C7D952CC29C}">
      <dsp:nvSpPr>
        <dsp:cNvPr id="0" name=""/>
        <dsp:cNvSpPr/>
      </dsp:nvSpPr>
      <dsp:spPr>
        <a:xfrm>
          <a:off x="0" y="3686850"/>
          <a:ext cx="8229600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Take a more active role in leading decision making</a:t>
          </a:r>
          <a:endParaRPr lang="en-US" sz="1500" kern="1200"/>
        </a:p>
      </dsp:txBody>
      <dsp:txXfrm>
        <a:off x="0" y="3686850"/>
        <a:ext cx="8229600" cy="736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6F296-D616-4C3F-A1C2-4585C513E3AD}">
      <dsp:nvSpPr>
        <dsp:cNvPr id="0" name=""/>
        <dsp:cNvSpPr/>
      </dsp:nvSpPr>
      <dsp:spPr>
        <a:xfrm>
          <a:off x="750914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7D75-0D8A-46EB-AD33-1F8F662EDDFB}">
      <dsp:nvSpPr>
        <dsp:cNvPr id="0" name=""/>
        <dsp:cNvSpPr/>
      </dsp:nvSpPr>
      <dsp:spPr>
        <a:xfrm>
          <a:off x="90151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Why</a:t>
          </a:r>
        </a:p>
      </dsp:txBody>
      <dsp:txXfrm>
        <a:off x="90151" y="2602589"/>
        <a:ext cx="2402775" cy="720000"/>
      </dsp:txXfrm>
    </dsp:sp>
    <dsp:sp modelId="{FE62E669-9988-4235-B991-336240132CF8}">
      <dsp:nvSpPr>
        <dsp:cNvPr id="0" name=""/>
        <dsp:cNvSpPr/>
      </dsp:nvSpPr>
      <dsp:spPr>
        <a:xfrm>
          <a:off x="3574175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62C6E-3FD8-48B3-9808-14B603D8AFF1}">
      <dsp:nvSpPr>
        <dsp:cNvPr id="0" name=""/>
        <dsp:cNvSpPr/>
      </dsp:nvSpPr>
      <dsp:spPr>
        <a:xfrm>
          <a:off x="2913412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What</a:t>
          </a:r>
        </a:p>
      </dsp:txBody>
      <dsp:txXfrm>
        <a:off x="2913412" y="2602589"/>
        <a:ext cx="2402775" cy="720000"/>
      </dsp:txXfrm>
    </dsp:sp>
    <dsp:sp modelId="{C490EACD-B70F-46D8-8B77-362484A126C1}">
      <dsp:nvSpPr>
        <dsp:cNvPr id="0" name=""/>
        <dsp:cNvSpPr/>
      </dsp:nvSpPr>
      <dsp:spPr>
        <a:xfrm>
          <a:off x="6397436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9CC4E-3EEE-4449-84C5-CA3604D41C17}">
      <dsp:nvSpPr>
        <dsp:cNvPr id="0" name=""/>
        <dsp:cNvSpPr/>
      </dsp:nvSpPr>
      <dsp:spPr>
        <a:xfrm>
          <a:off x="5736673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How</a:t>
          </a:r>
        </a:p>
      </dsp:txBody>
      <dsp:txXfrm>
        <a:off x="5736673" y="2602589"/>
        <a:ext cx="240277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D3599-EC4E-4812-A432-864D47804EDD}">
      <dsp:nvSpPr>
        <dsp:cNvPr id="0" name=""/>
        <dsp:cNvSpPr/>
      </dsp:nvSpPr>
      <dsp:spPr>
        <a:xfrm>
          <a:off x="537299" y="131286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D29FF-5462-43F7-B63F-A4CC86FC77CF}">
      <dsp:nvSpPr>
        <dsp:cNvPr id="0" name=""/>
        <dsp:cNvSpPr/>
      </dsp:nvSpPr>
      <dsp:spPr>
        <a:xfrm>
          <a:off x="42299" y="239308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Calculator</a:t>
          </a:r>
        </a:p>
      </dsp:txBody>
      <dsp:txXfrm>
        <a:off x="42299" y="2393087"/>
        <a:ext cx="1800000" cy="720000"/>
      </dsp:txXfrm>
    </dsp:sp>
    <dsp:sp modelId="{60B9E7AC-9F91-43FE-A178-44E0E57869A7}">
      <dsp:nvSpPr>
        <dsp:cNvPr id="0" name=""/>
        <dsp:cNvSpPr/>
      </dsp:nvSpPr>
      <dsp:spPr>
        <a:xfrm>
          <a:off x="2652300" y="131286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5C4D3-9302-4A26-A783-0343C45CFFCD}">
      <dsp:nvSpPr>
        <dsp:cNvPr id="0" name=""/>
        <dsp:cNvSpPr/>
      </dsp:nvSpPr>
      <dsp:spPr>
        <a:xfrm>
          <a:off x="2157300" y="239308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Dashboard</a:t>
          </a:r>
        </a:p>
      </dsp:txBody>
      <dsp:txXfrm>
        <a:off x="2157300" y="2393087"/>
        <a:ext cx="1800000" cy="720000"/>
      </dsp:txXfrm>
    </dsp:sp>
    <dsp:sp modelId="{BDFACECB-CA31-401A-91B9-AFCCFD4B5D16}">
      <dsp:nvSpPr>
        <dsp:cNvPr id="0" name=""/>
        <dsp:cNvSpPr/>
      </dsp:nvSpPr>
      <dsp:spPr>
        <a:xfrm>
          <a:off x="4767300" y="131286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E2F06-A011-4BC8-BCD4-B60509335F7F}">
      <dsp:nvSpPr>
        <dsp:cNvPr id="0" name=""/>
        <dsp:cNvSpPr/>
      </dsp:nvSpPr>
      <dsp:spPr>
        <a:xfrm>
          <a:off x="4272300" y="239308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Coach</a:t>
          </a:r>
        </a:p>
      </dsp:txBody>
      <dsp:txXfrm>
        <a:off x="4272300" y="2393087"/>
        <a:ext cx="1800000" cy="720000"/>
      </dsp:txXfrm>
    </dsp:sp>
    <dsp:sp modelId="{E5045CBF-7C55-4B5B-B314-BC66326FBC73}">
      <dsp:nvSpPr>
        <dsp:cNvPr id="0" name=""/>
        <dsp:cNvSpPr/>
      </dsp:nvSpPr>
      <dsp:spPr>
        <a:xfrm>
          <a:off x="6882300" y="131286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9C093-DE59-45AA-851D-E827E9A1AEAD}">
      <dsp:nvSpPr>
        <dsp:cNvPr id="0" name=""/>
        <dsp:cNvSpPr/>
      </dsp:nvSpPr>
      <dsp:spPr>
        <a:xfrm>
          <a:off x="6387300" y="239308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Leader</a:t>
          </a:r>
        </a:p>
      </dsp:txBody>
      <dsp:txXfrm>
        <a:off x="6387300" y="2393087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E9415-D0A1-4D1E-8C9C-1AFB1C12145C}">
      <dsp:nvSpPr>
        <dsp:cNvPr id="0" name=""/>
        <dsp:cNvSpPr/>
      </dsp:nvSpPr>
      <dsp:spPr>
        <a:xfrm>
          <a:off x="458138" y="127189"/>
          <a:ext cx="3047597" cy="3085878"/>
        </a:xfrm>
        <a:prstGeom prst="ellipse">
          <a:avLst/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B5216-1C43-4556-9762-9AE4B173AB31}">
      <dsp:nvSpPr>
        <dsp:cNvPr id="0" name=""/>
        <dsp:cNvSpPr/>
      </dsp:nvSpPr>
      <dsp:spPr>
        <a:xfrm>
          <a:off x="1067658" y="722792"/>
          <a:ext cx="1828558" cy="1894672"/>
        </a:xfrm>
        <a:prstGeom prst="ellipse">
          <a:avLst/>
        </a:prstGeom>
        <a:solidFill>
          <a:schemeClr val="accent5">
            <a:shade val="80000"/>
            <a:hueOff val="102610"/>
            <a:satOff val="-1119"/>
            <a:lumOff val="127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885E6-1508-4A11-A474-E18D4C5C8343}">
      <dsp:nvSpPr>
        <dsp:cNvPr id="0" name=""/>
        <dsp:cNvSpPr/>
      </dsp:nvSpPr>
      <dsp:spPr>
        <a:xfrm>
          <a:off x="1677178" y="1354349"/>
          <a:ext cx="609519" cy="631557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A5285-46A7-42F9-9C2B-639650446C88}">
      <dsp:nvSpPr>
        <dsp:cNvPr id="0" name=""/>
        <dsp:cNvSpPr/>
      </dsp:nvSpPr>
      <dsp:spPr>
        <a:xfrm>
          <a:off x="3564544" y="-12539"/>
          <a:ext cx="1523798" cy="412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Comfort Zone</a:t>
          </a:r>
          <a:endParaRPr lang="en-GB" sz="2000" b="1" kern="1200" dirty="0"/>
        </a:p>
      </dsp:txBody>
      <dsp:txXfrm>
        <a:off x="3564544" y="-12539"/>
        <a:ext cx="1523798" cy="412299"/>
      </dsp:txXfrm>
    </dsp:sp>
    <dsp:sp modelId="{CC69FE2C-35E2-49FA-B1F1-92A96E3191FB}">
      <dsp:nvSpPr>
        <dsp:cNvPr id="0" name=""/>
        <dsp:cNvSpPr/>
      </dsp:nvSpPr>
      <dsp:spPr>
        <a:xfrm>
          <a:off x="3164788" y="212880"/>
          <a:ext cx="3809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4B1B3-EFB7-4D6E-AFF1-BB47CDB87735}">
      <dsp:nvSpPr>
        <dsp:cNvPr id="0" name=""/>
        <dsp:cNvSpPr/>
      </dsp:nvSpPr>
      <dsp:spPr>
        <a:xfrm rot="5400000">
          <a:off x="1906075" y="318131"/>
          <a:ext cx="1404208" cy="111322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43AC8-1412-4C0E-8B43-DDEAF98EA118}">
      <dsp:nvSpPr>
        <dsp:cNvPr id="0" name=""/>
        <dsp:cNvSpPr/>
      </dsp:nvSpPr>
      <dsp:spPr>
        <a:xfrm>
          <a:off x="3714448" y="540737"/>
          <a:ext cx="1523798" cy="40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Risk Zone</a:t>
          </a:r>
          <a:endParaRPr lang="en-GB" sz="2000" b="1" kern="1200" dirty="0"/>
        </a:p>
      </dsp:txBody>
      <dsp:txXfrm>
        <a:off x="3714448" y="540737"/>
        <a:ext cx="1523798" cy="408687"/>
      </dsp:txXfrm>
    </dsp:sp>
    <dsp:sp modelId="{3D69D41D-74A3-478A-BA5A-08FC04C61360}">
      <dsp:nvSpPr>
        <dsp:cNvPr id="0" name=""/>
        <dsp:cNvSpPr/>
      </dsp:nvSpPr>
      <dsp:spPr>
        <a:xfrm>
          <a:off x="3314695" y="747627"/>
          <a:ext cx="3809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AF902-6303-4093-951D-999B6CA9E808}">
      <dsp:nvSpPr>
        <dsp:cNvPr id="0" name=""/>
        <dsp:cNvSpPr/>
      </dsp:nvSpPr>
      <dsp:spPr>
        <a:xfrm rot="5400000">
          <a:off x="2150211" y="832730"/>
          <a:ext cx="1247670" cy="1081302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39EFE-6D3E-4398-9F00-5C4F1FC7A540}">
      <dsp:nvSpPr>
        <dsp:cNvPr id="0" name=""/>
        <dsp:cNvSpPr/>
      </dsp:nvSpPr>
      <dsp:spPr>
        <a:xfrm>
          <a:off x="3799724" y="1072090"/>
          <a:ext cx="1523798" cy="478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Panic Zone</a:t>
          </a:r>
          <a:endParaRPr lang="en-GB" sz="2000" b="1" kern="1200" dirty="0"/>
        </a:p>
      </dsp:txBody>
      <dsp:txXfrm>
        <a:off x="3799724" y="1072090"/>
        <a:ext cx="1523798" cy="478129"/>
      </dsp:txXfrm>
    </dsp:sp>
    <dsp:sp modelId="{BCA320A1-C65F-4131-882D-D7C9BF12DAA9}">
      <dsp:nvSpPr>
        <dsp:cNvPr id="0" name=""/>
        <dsp:cNvSpPr/>
      </dsp:nvSpPr>
      <dsp:spPr>
        <a:xfrm>
          <a:off x="3614513" y="1204483"/>
          <a:ext cx="3809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6A0EA-CC59-4C04-9C0F-8722F42E3B2E}">
      <dsp:nvSpPr>
        <dsp:cNvPr id="0" name=""/>
        <dsp:cNvSpPr/>
      </dsp:nvSpPr>
      <dsp:spPr>
        <a:xfrm rot="5400000">
          <a:off x="2622517" y="1483675"/>
          <a:ext cx="1208379" cy="775613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DB5B8-9A19-4A8E-9491-115117614EC1}">
      <dsp:nvSpPr>
        <dsp:cNvPr id="0" name=""/>
        <dsp:cNvSpPr/>
      </dsp:nvSpPr>
      <dsp:spPr>
        <a:xfrm>
          <a:off x="901799" y="41297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793C3-DEF5-4AA3-AE06-11641BF616DC}">
      <dsp:nvSpPr>
        <dsp:cNvPr id="0" name=""/>
        <dsp:cNvSpPr/>
      </dsp:nvSpPr>
      <dsp:spPr>
        <a:xfrm>
          <a:off x="1369799" y="88097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023FA-E125-4239-8FF9-E08478D55B2B}">
      <dsp:nvSpPr>
        <dsp:cNvPr id="0" name=""/>
        <dsp:cNvSpPr/>
      </dsp:nvSpPr>
      <dsp:spPr>
        <a:xfrm>
          <a:off x="199799" y="329297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/>
            <a:t>1. Listening partner</a:t>
          </a:r>
        </a:p>
      </dsp:txBody>
      <dsp:txXfrm>
        <a:off x="199799" y="3292975"/>
        <a:ext cx="3600000" cy="720000"/>
      </dsp:txXfrm>
    </dsp:sp>
    <dsp:sp modelId="{B600B291-C8EA-4619-AC87-FF2E994EB69F}">
      <dsp:nvSpPr>
        <dsp:cNvPr id="0" name=""/>
        <dsp:cNvSpPr/>
      </dsp:nvSpPr>
      <dsp:spPr>
        <a:xfrm>
          <a:off x="5131800" y="41297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ABE5E-CB4D-4B78-A133-09B7BA477A8B}">
      <dsp:nvSpPr>
        <dsp:cNvPr id="0" name=""/>
        <dsp:cNvSpPr/>
      </dsp:nvSpPr>
      <dsp:spPr>
        <a:xfrm>
          <a:off x="5599800" y="880975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D2A84-35B3-4314-8C4C-C3EDB680A84B}">
      <dsp:nvSpPr>
        <dsp:cNvPr id="0" name=""/>
        <dsp:cNvSpPr/>
      </dsp:nvSpPr>
      <dsp:spPr>
        <a:xfrm>
          <a:off x="4429800" y="329297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/>
            <a:t>2. Thinker</a:t>
          </a:r>
        </a:p>
      </dsp:txBody>
      <dsp:txXfrm>
        <a:off x="4429800" y="3292975"/>
        <a:ext cx="360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EEEDB-BEA6-4BF0-8BD4-CCABA40D24A2}">
      <dsp:nvSpPr>
        <dsp:cNvPr id="0" name=""/>
        <dsp:cNvSpPr/>
      </dsp:nvSpPr>
      <dsp:spPr>
        <a:xfrm>
          <a:off x="1613" y="507567"/>
          <a:ext cx="644519" cy="644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4AF2D-10CA-4AEA-B218-E526C60678A2}">
      <dsp:nvSpPr>
        <dsp:cNvPr id="0" name=""/>
        <dsp:cNvSpPr/>
      </dsp:nvSpPr>
      <dsp:spPr>
        <a:xfrm>
          <a:off x="1613" y="1254398"/>
          <a:ext cx="1841484" cy="27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Delete</a:t>
          </a:r>
        </a:p>
      </dsp:txBody>
      <dsp:txXfrm>
        <a:off x="1613" y="1254398"/>
        <a:ext cx="1841484" cy="276222"/>
      </dsp:txXfrm>
    </dsp:sp>
    <dsp:sp modelId="{3F881E84-426D-4206-966A-8EB2B72EE5C4}">
      <dsp:nvSpPr>
        <dsp:cNvPr id="0" name=""/>
        <dsp:cNvSpPr/>
      </dsp:nvSpPr>
      <dsp:spPr>
        <a:xfrm>
          <a:off x="1613" y="1578207"/>
          <a:ext cx="1841484" cy="130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Lack of reference “ They don’t listen to me”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Comparison “She’s a better person”</a:t>
          </a:r>
        </a:p>
      </dsp:txBody>
      <dsp:txXfrm>
        <a:off x="1613" y="1578207"/>
        <a:ext cx="1841484" cy="1308697"/>
      </dsp:txXfrm>
    </dsp:sp>
    <dsp:sp modelId="{ABEBAB82-FC5B-41D9-84EF-2BD2C9FC871D}">
      <dsp:nvSpPr>
        <dsp:cNvPr id="0" name=""/>
        <dsp:cNvSpPr/>
      </dsp:nvSpPr>
      <dsp:spPr>
        <a:xfrm>
          <a:off x="2165357" y="507567"/>
          <a:ext cx="644519" cy="644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C4293-1F3F-40C1-ADA9-8F9B98136A6D}">
      <dsp:nvSpPr>
        <dsp:cNvPr id="0" name=""/>
        <dsp:cNvSpPr/>
      </dsp:nvSpPr>
      <dsp:spPr>
        <a:xfrm>
          <a:off x="2165357" y="1254398"/>
          <a:ext cx="1841484" cy="27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Distort </a:t>
          </a:r>
        </a:p>
      </dsp:txBody>
      <dsp:txXfrm>
        <a:off x="2165357" y="1254398"/>
        <a:ext cx="1841484" cy="276222"/>
      </dsp:txXfrm>
    </dsp:sp>
    <dsp:sp modelId="{9EDE6FFC-5DCC-437F-AAC7-4786E2193DEC}">
      <dsp:nvSpPr>
        <dsp:cNvPr id="0" name=""/>
        <dsp:cNvSpPr/>
      </dsp:nvSpPr>
      <dsp:spPr>
        <a:xfrm>
          <a:off x="2165357" y="1578207"/>
          <a:ext cx="1841484" cy="130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Mind Reading “You don’t like me”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Cause &amp; Effect “You make me sad”</a:t>
          </a:r>
        </a:p>
      </dsp:txBody>
      <dsp:txXfrm>
        <a:off x="2165357" y="1578207"/>
        <a:ext cx="1841484" cy="1308697"/>
      </dsp:txXfrm>
    </dsp:sp>
    <dsp:sp modelId="{D69524F8-48CD-4204-8A30-69B09851266C}">
      <dsp:nvSpPr>
        <dsp:cNvPr id="0" name=""/>
        <dsp:cNvSpPr/>
      </dsp:nvSpPr>
      <dsp:spPr>
        <a:xfrm>
          <a:off x="4329101" y="507567"/>
          <a:ext cx="644519" cy="6445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E6D16-E309-44DE-965C-FB744AD007B4}">
      <dsp:nvSpPr>
        <dsp:cNvPr id="0" name=""/>
        <dsp:cNvSpPr/>
      </dsp:nvSpPr>
      <dsp:spPr>
        <a:xfrm>
          <a:off x="4329101" y="1254398"/>
          <a:ext cx="1841484" cy="27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Generalise</a:t>
          </a:r>
        </a:p>
      </dsp:txBody>
      <dsp:txXfrm>
        <a:off x="4329101" y="1254398"/>
        <a:ext cx="1841484" cy="276222"/>
      </dsp:txXfrm>
    </dsp:sp>
    <dsp:sp modelId="{3074A48D-41E7-4ED2-9D2F-8EECBD7AE830}">
      <dsp:nvSpPr>
        <dsp:cNvPr id="0" name=""/>
        <dsp:cNvSpPr/>
      </dsp:nvSpPr>
      <dsp:spPr>
        <a:xfrm>
          <a:off x="4329101" y="1578207"/>
          <a:ext cx="1841484" cy="130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Everyone, always, no one, never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Possibility / Necessity “ could, couldn’t, may, may not – Should, shouldn’t – Must must not  </a:t>
          </a:r>
        </a:p>
      </dsp:txBody>
      <dsp:txXfrm>
        <a:off x="4329101" y="1578207"/>
        <a:ext cx="1841484" cy="13086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6F296-D616-4C3F-A1C2-4585C513E3AD}">
      <dsp:nvSpPr>
        <dsp:cNvPr id="0" name=""/>
        <dsp:cNvSpPr/>
      </dsp:nvSpPr>
      <dsp:spPr>
        <a:xfrm>
          <a:off x="566099" y="759651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D67D75-0D8A-46EB-AD33-1F8F662EDDFB}">
      <dsp:nvSpPr>
        <dsp:cNvPr id="0" name=""/>
        <dsp:cNvSpPr/>
      </dsp:nvSpPr>
      <dsp:spPr>
        <a:xfrm>
          <a:off x="71099" y="183981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</a:t>
          </a:r>
        </a:p>
      </dsp:txBody>
      <dsp:txXfrm>
        <a:off x="71099" y="1839811"/>
        <a:ext cx="1800000" cy="720000"/>
      </dsp:txXfrm>
    </dsp:sp>
    <dsp:sp modelId="{FE62E669-9988-4235-B991-336240132CF8}">
      <dsp:nvSpPr>
        <dsp:cNvPr id="0" name=""/>
        <dsp:cNvSpPr/>
      </dsp:nvSpPr>
      <dsp:spPr>
        <a:xfrm>
          <a:off x="2681099" y="759651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C62C6E-3FD8-48B3-9808-14B603D8AFF1}">
      <dsp:nvSpPr>
        <dsp:cNvPr id="0" name=""/>
        <dsp:cNvSpPr/>
      </dsp:nvSpPr>
      <dsp:spPr>
        <a:xfrm>
          <a:off x="2186099" y="183981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Why</a:t>
          </a:r>
        </a:p>
      </dsp:txBody>
      <dsp:txXfrm>
        <a:off x="2186099" y="1839811"/>
        <a:ext cx="1800000" cy="720000"/>
      </dsp:txXfrm>
    </dsp:sp>
    <dsp:sp modelId="{C490EACD-B70F-46D8-8B77-362484A126C1}">
      <dsp:nvSpPr>
        <dsp:cNvPr id="0" name=""/>
        <dsp:cNvSpPr/>
      </dsp:nvSpPr>
      <dsp:spPr>
        <a:xfrm>
          <a:off x="4796100" y="759651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59CC4E-3EEE-4449-84C5-CA3604D41C17}">
      <dsp:nvSpPr>
        <dsp:cNvPr id="0" name=""/>
        <dsp:cNvSpPr/>
      </dsp:nvSpPr>
      <dsp:spPr>
        <a:xfrm>
          <a:off x="4301100" y="183981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How</a:t>
          </a:r>
        </a:p>
      </dsp:txBody>
      <dsp:txXfrm>
        <a:off x="4301100" y="1839811"/>
        <a:ext cx="180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45169-82D2-4B42-B6C4-DF616CC45B81}">
      <dsp:nvSpPr>
        <dsp:cNvPr id="0" name=""/>
        <dsp:cNvSpPr/>
      </dsp:nvSpPr>
      <dsp:spPr>
        <a:xfrm>
          <a:off x="2151" y="1244639"/>
          <a:ext cx="859359" cy="859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100C9-6941-447B-A981-AAFA088D18F6}">
      <dsp:nvSpPr>
        <dsp:cNvPr id="0" name=""/>
        <dsp:cNvSpPr/>
      </dsp:nvSpPr>
      <dsp:spPr>
        <a:xfrm>
          <a:off x="2151" y="2191576"/>
          <a:ext cx="2455312" cy="39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is the insight you want to show?</a:t>
          </a:r>
        </a:p>
      </dsp:txBody>
      <dsp:txXfrm>
        <a:off x="2151" y="2191576"/>
        <a:ext cx="2455312" cy="391315"/>
      </dsp:txXfrm>
    </dsp:sp>
    <dsp:sp modelId="{C9F61273-BF8C-4764-BFFB-D60A919DB145}">
      <dsp:nvSpPr>
        <dsp:cNvPr id="0" name=""/>
        <dsp:cNvSpPr/>
      </dsp:nvSpPr>
      <dsp:spPr>
        <a:xfrm>
          <a:off x="2151" y="2623625"/>
          <a:ext cx="2455312" cy="65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AB03B-043B-43A3-BC9A-19B3BA14EF5D}">
      <dsp:nvSpPr>
        <dsp:cNvPr id="0" name=""/>
        <dsp:cNvSpPr/>
      </dsp:nvSpPr>
      <dsp:spPr>
        <a:xfrm>
          <a:off x="2887143" y="1244639"/>
          <a:ext cx="859359" cy="859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43EFF-7F32-4908-B1F7-B8FE86F20B24}">
      <dsp:nvSpPr>
        <dsp:cNvPr id="0" name=""/>
        <dsp:cNvSpPr/>
      </dsp:nvSpPr>
      <dsp:spPr>
        <a:xfrm>
          <a:off x="2887143" y="2191576"/>
          <a:ext cx="2455312" cy="39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decision does it enable?</a:t>
          </a:r>
        </a:p>
      </dsp:txBody>
      <dsp:txXfrm>
        <a:off x="2887143" y="2191576"/>
        <a:ext cx="2455312" cy="391315"/>
      </dsp:txXfrm>
    </dsp:sp>
    <dsp:sp modelId="{85B2D911-14C7-4F4C-8100-0FBFB0090460}">
      <dsp:nvSpPr>
        <dsp:cNvPr id="0" name=""/>
        <dsp:cNvSpPr/>
      </dsp:nvSpPr>
      <dsp:spPr>
        <a:xfrm>
          <a:off x="2887143" y="2623625"/>
          <a:ext cx="2455312" cy="65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POWER HEADING</a:t>
          </a:r>
        </a:p>
      </dsp:txBody>
      <dsp:txXfrm>
        <a:off x="2887143" y="2623625"/>
        <a:ext cx="2455312" cy="657697"/>
      </dsp:txXfrm>
    </dsp:sp>
    <dsp:sp modelId="{B834CCE8-9A54-4AD1-8DA2-1293EE9EC184}">
      <dsp:nvSpPr>
        <dsp:cNvPr id="0" name=""/>
        <dsp:cNvSpPr/>
      </dsp:nvSpPr>
      <dsp:spPr>
        <a:xfrm>
          <a:off x="5772135" y="1244639"/>
          <a:ext cx="859359" cy="859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7F5AA-27BB-450D-87DB-9875A8A74928}">
      <dsp:nvSpPr>
        <dsp:cNvPr id="0" name=""/>
        <dsp:cNvSpPr/>
      </dsp:nvSpPr>
      <dsp:spPr>
        <a:xfrm>
          <a:off x="5772135" y="2191576"/>
          <a:ext cx="2455312" cy="39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Maximise white space</a:t>
          </a:r>
        </a:p>
      </dsp:txBody>
      <dsp:txXfrm>
        <a:off x="5772135" y="2191576"/>
        <a:ext cx="2455312" cy="391315"/>
      </dsp:txXfrm>
    </dsp:sp>
    <dsp:sp modelId="{4E994352-3BA1-4ED2-9EAF-BE92E95DFD79}">
      <dsp:nvSpPr>
        <dsp:cNvPr id="0" name=""/>
        <dsp:cNvSpPr/>
      </dsp:nvSpPr>
      <dsp:spPr>
        <a:xfrm>
          <a:off x="5772135" y="2623625"/>
          <a:ext cx="2455312" cy="65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One picture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Three messages</a:t>
          </a:r>
        </a:p>
      </dsp:txBody>
      <dsp:txXfrm>
        <a:off x="5772135" y="2623625"/>
        <a:ext cx="2455312" cy="6576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6F296-D616-4C3F-A1C2-4585C513E3AD}">
      <dsp:nvSpPr>
        <dsp:cNvPr id="0" name=""/>
        <dsp:cNvSpPr/>
      </dsp:nvSpPr>
      <dsp:spPr>
        <a:xfrm>
          <a:off x="750914" y="1153379"/>
          <a:ext cx="1081248" cy="1081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7D75-0D8A-46EB-AD33-1F8F662EDDFB}">
      <dsp:nvSpPr>
        <dsp:cNvPr id="0" name=""/>
        <dsp:cNvSpPr/>
      </dsp:nvSpPr>
      <dsp:spPr>
        <a:xfrm>
          <a:off x="90151" y="2552570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Why</a:t>
          </a:r>
        </a:p>
      </dsp:txBody>
      <dsp:txXfrm>
        <a:off x="90151" y="2552570"/>
        <a:ext cx="2402775" cy="720000"/>
      </dsp:txXfrm>
    </dsp:sp>
    <dsp:sp modelId="{FE62E669-9988-4235-B991-336240132CF8}">
      <dsp:nvSpPr>
        <dsp:cNvPr id="0" name=""/>
        <dsp:cNvSpPr/>
      </dsp:nvSpPr>
      <dsp:spPr>
        <a:xfrm>
          <a:off x="3574175" y="1153379"/>
          <a:ext cx="1081248" cy="10812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62C6E-3FD8-48B3-9808-14B603D8AFF1}">
      <dsp:nvSpPr>
        <dsp:cNvPr id="0" name=""/>
        <dsp:cNvSpPr/>
      </dsp:nvSpPr>
      <dsp:spPr>
        <a:xfrm>
          <a:off x="2913412" y="2552570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What</a:t>
          </a:r>
        </a:p>
      </dsp:txBody>
      <dsp:txXfrm>
        <a:off x="2913412" y="2552570"/>
        <a:ext cx="2402775" cy="720000"/>
      </dsp:txXfrm>
    </dsp:sp>
    <dsp:sp modelId="{C490EACD-B70F-46D8-8B77-362484A126C1}">
      <dsp:nvSpPr>
        <dsp:cNvPr id="0" name=""/>
        <dsp:cNvSpPr/>
      </dsp:nvSpPr>
      <dsp:spPr>
        <a:xfrm>
          <a:off x="6397436" y="1153379"/>
          <a:ext cx="1081248" cy="10812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9CC4E-3EEE-4449-84C5-CA3604D41C17}">
      <dsp:nvSpPr>
        <dsp:cNvPr id="0" name=""/>
        <dsp:cNvSpPr/>
      </dsp:nvSpPr>
      <dsp:spPr>
        <a:xfrm>
          <a:off x="5736673" y="2552570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How</a:t>
          </a:r>
        </a:p>
      </dsp:txBody>
      <dsp:txXfrm>
        <a:off x="5736673" y="2552570"/>
        <a:ext cx="24027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0.63712</cdr:x>
      <cdr:y>0.28566</cdr:y>
    </cdr:from>
    <cdr:to>
      <cdr:x>0.98724</cdr:x>
      <cdr:y>0.35574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413158" y="1509294"/>
          <a:ext cx="2974755" cy="3702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>
              <a:solidFill>
                <a:schemeClr val="accent2">
                  <a:lumMod val="75000"/>
                </a:schemeClr>
              </a:solidFill>
            </a:rPr>
            <a:t>Referrals Received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DEAE-D83F-1147-923B-1C52CF96533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F78E-050C-9B4B-B2BB-F6DF270F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17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DCA6-98CD-B748-9D05-5DAF11F95C37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68F10-411C-7346-B350-AA96C67E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2329E0B4-AFBF-F645-B2DA-2E1D9A5172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AD1755B9-197A-5F49-9568-70F5E4418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Helvetica Neue" panose="02000503000000020004" pitchFamily="2" charset="0"/>
              <a:ea typeface="ＭＳ Ｐゴシック" panose="020B0600070205080204" pitchFamily="34" charset="-128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0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F5186A-46D2-8C47-AB0E-FDF684541628}" type="slidenum">
              <a:rPr lang="en-GB" sz="1200" b="0">
                <a:cs typeface="Arial" charset="0"/>
              </a:rPr>
              <a:pPr eaLnBrk="1" hangingPunct="1"/>
              <a:t>28</a:t>
            </a:fld>
            <a:endParaRPr lang="en-GB" sz="1200" b="0">
              <a:cs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23900"/>
            <a:ext cx="4491038" cy="33670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492" y="4329984"/>
            <a:ext cx="5061018" cy="409015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52" tIns="49076" rIns="98152" bIns="49076"/>
          <a:lstStyle/>
          <a:p>
            <a:pPr eaLnBrk="1" hangingPunct="1"/>
            <a:r>
              <a:rPr lang="en-AU"/>
              <a:t>Describe coming to a training with positive mind set verus negative mindset despite external events being the same.</a:t>
            </a:r>
          </a:p>
          <a:p>
            <a:pPr eaLnBrk="1" hangingPunct="1"/>
            <a:endParaRPr lang="en-AU"/>
          </a:p>
          <a:p>
            <a:pPr eaLnBrk="1" hangingPunct="1"/>
            <a:r>
              <a:rPr lang="en-AU"/>
              <a:t> </a:t>
            </a:r>
            <a:r>
              <a:rPr lang="en-GB"/>
              <a:t>Vice president, finance, Unilever, said: 'Firstly, we’re trying to provide the tools. But then, for the decision itself to be effective and make an impact you also need </a:t>
            </a:r>
            <a:r>
              <a:rPr lang="en-GB" b="1" u="sng"/>
              <a:t>to change the behaviour of people. </a:t>
            </a:r>
            <a:r>
              <a:rPr lang="en-GB" b="1" i="1"/>
              <a:t>Top firms taking on Finance Transformation…CIMA Nov 2008</a:t>
            </a:r>
            <a:endParaRPr lang="en-AU" b="1" i="1"/>
          </a:p>
        </p:txBody>
      </p:sp>
    </p:spTree>
    <p:extLst>
      <p:ext uri="{BB962C8B-B14F-4D97-AF65-F5344CB8AC3E}">
        <p14:creationId xmlns:p14="http://schemas.microsoft.com/office/powerpoint/2010/main" val="130337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6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6AFD2-6206-824B-AAB6-195822EB07E1}" type="slidenum">
              <a:rPr lang="en-GB"/>
              <a:pPr/>
              <a:t>31</a:t>
            </a:fld>
            <a:endParaRPr lang="en-GB" dirty="0"/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7057" y="8684826"/>
            <a:ext cx="2970945" cy="45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8" tIns="46129" rIns="92258" bIns="46129" anchor="b">
            <a:prstTxWarp prst="textNoShape">
              <a:avLst/>
            </a:prstTxWarp>
          </a:bodyPr>
          <a:lstStyle/>
          <a:p>
            <a:pPr algn="r" eaLnBrk="0" hangingPunct="0"/>
            <a:fld id="{3CC1221B-E226-5940-92BC-989E29AC09C3}" type="slidenum">
              <a:rPr lang="en-GB" sz="1200">
                <a:ea typeface="Arial" charset="0"/>
                <a:cs typeface="Arial" charset="0"/>
              </a:rPr>
              <a:pPr algn="r" eaLnBrk="0" hangingPunct="0"/>
              <a:t>31</a:t>
            </a:fld>
            <a:endParaRPr lang="en-GB" sz="1200" dirty="0">
              <a:ea typeface="Arial" charset="0"/>
              <a:cs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111" y="4343145"/>
            <a:ext cx="5025782" cy="4113557"/>
          </a:xfrm>
          <a:noFill/>
          <a:ln/>
        </p:spPr>
        <p:txBody>
          <a:bodyPr lIns="92258" tIns="46129" rIns="92258" bIns="46129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8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906"/>
            <a:ext cx="5029200" cy="4114800"/>
          </a:xfrm>
          <a:noFill/>
          <a:ln/>
        </p:spPr>
        <p:txBody>
          <a:bodyPr/>
          <a:lstStyle/>
          <a:p>
            <a:pPr marL="0" indent="0" eaLnBrk="1" hangingPunct="1"/>
            <a:r>
              <a:rPr lang="en-US">
                <a:latin typeface="Trebuchet MS" charset="0"/>
                <a:ea typeface="MS PGothic" charset="0"/>
              </a:rPr>
              <a:t>MS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2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rebuchet MS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0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8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58775"/>
            <a:ext cx="8208963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258888"/>
            <a:ext cx="8208963" cy="476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60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" y="314325"/>
            <a:ext cx="5667375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08200"/>
            <a:ext cx="8229600" cy="44259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5544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1" y="492125"/>
            <a:ext cx="5667375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2108200"/>
            <a:ext cx="8229600" cy="44259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8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442206"/>
            <a:ext cx="7810718" cy="477021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607219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274638"/>
            <a:ext cx="7810716" cy="1167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7843434" y="6408135"/>
            <a:ext cx="413410" cy="366183"/>
          </a:xfrm>
          <a:prstGeom prst="rect">
            <a:avLst/>
          </a:prstGeom>
        </p:spPr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61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uidance Pict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1"/>
          <a:stretch/>
        </p:blipFill>
        <p:spPr bwMode="auto">
          <a:xfrm>
            <a:off x="-1918673" y="2488435"/>
            <a:ext cx="1662776" cy="84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uidance"/>
          <p:cNvSpPr/>
          <p:nvPr/>
        </p:nvSpPr>
        <p:spPr bwMode="gray">
          <a:xfrm>
            <a:off x="-1990314" y="1346369"/>
            <a:ext cx="1816247" cy="2089708"/>
          </a:xfrm>
          <a:prstGeom prst="rect">
            <a:avLst/>
          </a:prstGeom>
          <a:noFill/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364" tIns="18364" rIns="18364" bIns="18364" rtlCol="0" anchor="t"/>
          <a:lstStyle/>
          <a:p>
            <a:pPr>
              <a:spcAft>
                <a:spcPts val="240"/>
              </a:spcAft>
            </a:pPr>
            <a:r>
              <a:rPr lang="en-GB" sz="715" b="1" noProof="0" dirty="0">
                <a:solidFill>
                  <a:schemeClr val="accent6"/>
                </a:solidFill>
              </a:rPr>
              <a:t>Guidance for users</a:t>
            </a:r>
          </a:p>
          <a:p>
            <a:pPr>
              <a:spcAft>
                <a:spcPts val="240"/>
              </a:spcAft>
            </a:pPr>
            <a:r>
              <a:rPr lang="en-GB" sz="510" b="1" baseline="0" noProof="0" dirty="0">
                <a:solidFill>
                  <a:schemeClr val="accent1"/>
                </a:solidFill>
              </a:rPr>
              <a:t>Text only</a:t>
            </a:r>
            <a:endParaRPr lang="en-GB" sz="510" b="1" noProof="0" dirty="0">
              <a:solidFill>
                <a:schemeClr val="accent1"/>
              </a:solidFill>
            </a:endParaRPr>
          </a:p>
          <a:p>
            <a:pPr>
              <a:spcAft>
                <a:spcPts val="240"/>
              </a:spcAft>
            </a:pPr>
            <a:r>
              <a:rPr lang="en-GB" sz="510" noProof="0" dirty="0">
                <a:solidFill>
                  <a:schemeClr val="accent1"/>
                </a:solidFill>
              </a:rPr>
              <a:t>Use the Increase List Level button (or highlight whole row and press Tab or Shift+Tab) to access different levels of formatting: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598832" y="20809"/>
            <a:ext cx="8202600" cy="1325563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62902" y="1339062"/>
            <a:ext cx="8218197" cy="4963159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0169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1" y="492125"/>
            <a:ext cx="5667375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2108200"/>
            <a:ext cx="4038600" cy="44259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08200"/>
            <a:ext cx="4038600" cy="4425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8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7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2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E8B7B-5E3B-144D-A6E8-E98017FBB336}" type="datetimeFigureOut">
              <a:rPr lang="en-US" smtClean="0"/>
              <a:pPr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266E-E368-C44B-A344-697B55F1E0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oter.jp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756275"/>
            <a:ext cx="9144000" cy="11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3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7806E2E-1215-42E0-B1FE-6B4C82FD6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143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Driving faster decisions with excel and </a:t>
            </a:r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78293-B784-B844-B513-4AA165AEF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b="1" dirty="0"/>
              <a:t>THIS COURSE IS NOT A TECHNICAL COMPUTER TRAINING COURSE. THIS COURSE WILL NOT PROVIDE SPECIFIC KEYPAD INSTRUCTIONS</a:t>
            </a:r>
            <a:endParaRPr lang="en-GB" sz="3000" dirty="0"/>
          </a:p>
          <a:p>
            <a:pPr>
              <a:lnSpc>
                <a:spcPct val="90000"/>
              </a:lnSpc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5212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295">
            <a:extLst>
              <a:ext uri="{FF2B5EF4-FFF2-40B4-BE49-F238E27FC236}">
                <a16:creationId xmlns:a16="http://schemas.microsoft.com/office/drawing/2014/main" id="{97215196-E862-8645-A58B-7B0638E2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208" y="2869796"/>
            <a:ext cx="361641" cy="662172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>
              <a:defRPr/>
            </a:pPr>
            <a:endParaRPr lang="en-US" sz="3150" dirty="0">
              <a:solidFill>
                <a:srgbClr val="199ED9"/>
              </a:solidFill>
              <a:latin typeface="Avenir Book" charset="0"/>
              <a:cs typeface="Avenir Book" charset="0"/>
              <a:sym typeface="Avenir Book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1697D8-41B6-334D-B36F-14BF22FEEC9F}"/>
              </a:ext>
            </a:extLst>
          </p:cNvPr>
          <p:cNvCxnSpPr>
            <a:cxnSpLocks/>
          </p:cNvCxnSpPr>
          <p:nvPr/>
        </p:nvCxnSpPr>
        <p:spPr>
          <a:xfrm>
            <a:off x="2779450" y="1671227"/>
            <a:ext cx="0" cy="3086614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1CD993-68BF-CA49-996F-849412F447B1}"/>
              </a:ext>
            </a:extLst>
          </p:cNvPr>
          <p:cNvCxnSpPr>
            <a:cxnSpLocks/>
          </p:cNvCxnSpPr>
          <p:nvPr/>
        </p:nvCxnSpPr>
        <p:spPr>
          <a:xfrm>
            <a:off x="-11301" y="1004758"/>
            <a:ext cx="9144000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2E4466-1B1A-AE41-AD94-02E31A53814A}"/>
              </a:ext>
            </a:extLst>
          </p:cNvPr>
          <p:cNvCxnSpPr>
            <a:cxnSpLocks/>
          </p:cNvCxnSpPr>
          <p:nvPr/>
        </p:nvCxnSpPr>
        <p:spPr>
          <a:xfrm>
            <a:off x="-11301" y="1671227"/>
            <a:ext cx="9144000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Shape 295">
            <a:extLst>
              <a:ext uri="{FF2B5EF4-FFF2-40B4-BE49-F238E27FC236}">
                <a16:creationId xmlns:a16="http://schemas.microsoft.com/office/drawing/2014/main" id="{F53A065E-99BD-D14A-B595-C80EC3005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25" y="1129728"/>
            <a:ext cx="6671948" cy="337365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4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Today we’re going to talk about 3 things…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9AB1CD6-DFC4-1044-9EE3-FB2E4290A3EF}"/>
              </a:ext>
            </a:extLst>
          </p:cNvPr>
          <p:cNvCxnSpPr>
            <a:cxnSpLocks/>
          </p:cNvCxnSpPr>
          <p:nvPr/>
        </p:nvCxnSpPr>
        <p:spPr>
          <a:xfrm>
            <a:off x="5931142" y="1686296"/>
            <a:ext cx="0" cy="3071545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CA3CB0-2F1B-7B4F-909B-D4A9144A58AC}"/>
              </a:ext>
            </a:extLst>
          </p:cNvPr>
          <p:cNvCxnSpPr>
            <a:cxnSpLocks/>
          </p:cNvCxnSpPr>
          <p:nvPr/>
        </p:nvCxnSpPr>
        <p:spPr>
          <a:xfrm flipV="1">
            <a:off x="-42856" y="4742773"/>
            <a:ext cx="9144000" cy="15068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24B69A-AE56-0645-93E0-F311E8273AD3}"/>
              </a:ext>
            </a:extLst>
          </p:cNvPr>
          <p:cNvCxnSpPr>
            <a:cxnSpLocks/>
          </p:cNvCxnSpPr>
          <p:nvPr/>
        </p:nvCxnSpPr>
        <p:spPr>
          <a:xfrm>
            <a:off x="-11301" y="5410662"/>
            <a:ext cx="9144000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hape 295">
            <a:extLst>
              <a:ext uri="{FF2B5EF4-FFF2-40B4-BE49-F238E27FC236}">
                <a16:creationId xmlns:a16="http://schemas.microsoft.com/office/drawing/2014/main" id="{E8AEA1CA-0C8D-794C-A455-050D22B85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049" y="246897"/>
            <a:ext cx="8629635" cy="549597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32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HOW CAN WE WORK TOGETHER TO MAKE YOUR JOB EASIER?</a:t>
            </a:r>
          </a:p>
        </p:txBody>
      </p:sp>
      <p:sp>
        <p:nvSpPr>
          <p:cNvPr id="11" name="Shape 295">
            <a:extLst>
              <a:ext uri="{FF2B5EF4-FFF2-40B4-BE49-F238E27FC236}">
                <a16:creationId xmlns:a16="http://schemas.microsoft.com/office/drawing/2014/main" id="{79490C84-F27E-AF44-BAD9-A6CCECD1D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28" y="1901433"/>
            <a:ext cx="2183206" cy="372900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4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DECISION 1</a:t>
            </a:r>
          </a:p>
        </p:txBody>
      </p:sp>
      <p:sp>
        <p:nvSpPr>
          <p:cNvPr id="12" name="Shape 295">
            <a:extLst>
              <a:ext uri="{FF2B5EF4-FFF2-40B4-BE49-F238E27FC236}">
                <a16:creationId xmlns:a16="http://schemas.microsoft.com/office/drawing/2014/main" id="{44C6C68D-0073-3D47-8A3A-D129870D6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859" y="1896895"/>
            <a:ext cx="2183206" cy="372900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4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DECISION 2</a:t>
            </a:r>
          </a:p>
        </p:txBody>
      </p:sp>
      <p:sp>
        <p:nvSpPr>
          <p:cNvPr id="13" name="Shape 295">
            <a:extLst>
              <a:ext uri="{FF2B5EF4-FFF2-40B4-BE49-F238E27FC236}">
                <a16:creationId xmlns:a16="http://schemas.microsoft.com/office/drawing/2014/main" id="{5010C56D-39FA-0548-99F7-C5AF1AAE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6220" y="1875362"/>
            <a:ext cx="2183206" cy="372900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4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DECISION 3</a:t>
            </a:r>
          </a:p>
        </p:txBody>
      </p:sp>
      <p:sp>
        <p:nvSpPr>
          <p:cNvPr id="14" name="Shape 297">
            <a:extLst>
              <a:ext uri="{FF2B5EF4-FFF2-40B4-BE49-F238E27FC236}">
                <a16:creationId xmlns:a16="http://schemas.microsoft.com/office/drawing/2014/main" id="{CB21C44D-4BF9-0449-A767-85DFFFCF4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22" y="2504538"/>
            <a:ext cx="1430660" cy="130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90" tIns="20090" rIns="20090" bIns="20090" anchor="ctr"/>
          <a:lstStyle/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1.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2.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3.</a:t>
            </a:r>
          </a:p>
        </p:txBody>
      </p:sp>
      <p:sp>
        <p:nvSpPr>
          <p:cNvPr id="15" name="Shape 297">
            <a:extLst>
              <a:ext uri="{FF2B5EF4-FFF2-40B4-BE49-F238E27FC236}">
                <a16:creationId xmlns:a16="http://schemas.microsoft.com/office/drawing/2014/main" id="{D0BADE32-BBFD-2843-BC9C-4E4A491BA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813" y="2504538"/>
            <a:ext cx="1430660" cy="130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90" tIns="20090" rIns="20090" bIns="20090" anchor="ctr"/>
          <a:lstStyle/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1.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2.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3.</a:t>
            </a:r>
          </a:p>
        </p:txBody>
      </p:sp>
      <p:sp>
        <p:nvSpPr>
          <p:cNvPr id="16" name="Shape 297">
            <a:extLst>
              <a:ext uri="{FF2B5EF4-FFF2-40B4-BE49-F238E27FC236}">
                <a16:creationId xmlns:a16="http://schemas.microsoft.com/office/drawing/2014/main" id="{86325C1D-48B6-9447-B71E-EC3233474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504" y="2484316"/>
            <a:ext cx="1430660" cy="130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90" tIns="20090" rIns="20090" bIns="20090" anchor="ctr"/>
          <a:lstStyle/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1.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2.</a:t>
            </a:r>
          </a:p>
          <a:p>
            <a:endParaRPr lang="en-US" altLang="en-US" sz="1265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Avenir Book" panose="02000503020000020003" pitchFamily="2" charset="0"/>
            </a:endParaRPr>
          </a:p>
          <a:p>
            <a:r>
              <a:rPr lang="en-US" altLang="en-US" sz="1265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Avenir Book" panose="02000503020000020003" pitchFamily="2" charset="0"/>
              </a:rPr>
              <a:t>3.</a:t>
            </a:r>
          </a:p>
        </p:txBody>
      </p:sp>
      <p:sp>
        <p:nvSpPr>
          <p:cNvPr id="18" name="Shape 295">
            <a:extLst>
              <a:ext uri="{FF2B5EF4-FFF2-40B4-BE49-F238E27FC236}">
                <a16:creationId xmlns:a16="http://schemas.microsoft.com/office/drawing/2014/main" id="{E14718DA-E516-284B-BABC-CEA54BB60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312" y="4878517"/>
            <a:ext cx="6671111" cy="336527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8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Today we talked about 3 things…recap the 3 key messages</a:t>
            </a:r>
          </a:p>
        </p:txBody>
      </p:sp>
      <p:sp>
        <p:nvSpPr>
          <p:cNvPr id="19" name="Shape 295">
            <a:extLst>
              <a:ext uri="{FF2B5EF4-FFF2-40B4-BE49-F238E27FC236}">
                <a16:creationId xmlns:a16="http://schemas.microsoft.com/office/drawing/2014/main" id="{A7A28C4D-0BD3-874C-AB72-008B6BF0B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914" y="5536063"/>
            <a:ext cx="6221186" cy="567419"/>
          </a:xfrm>
          <a:prstGeom prst="rect">
            <a:avLst/>
          </a:prstGeom>
          <a:noFill/>
          <a:ln>
            <a:noFill/>
          </a:ln>
        </p:spPr>
        <p:txBody>
          <a:bodyPr lIns="20090" tIns="20090" rIns="20090" bIns="20090" anchor="ctr"/>
          <a:lstStyle/>
          <a:p>
            <a:pPr algn="ctr">
              <a:defRPr/>
            </a:pPr>
            <a:r>
              <a:rPr lang="en-US" sz="2400" dirty="0">
                <a:solidFill>
                  <a:srgbClr val="199ED9"/>
                </a:solidFill>
                <a:latin typeface="+mj-lt"/>
                <a:cs typeface="Avenir Medium" charset="0"/>
                <a:sym typeface="Avenir Book" charset="0"/>
              </a:rPr>
              <a:t>WHAT DO YOU FEEL WE COULD WORK ON NEXT?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venir Medium" charset="0"/>
              <a:sym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9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2C22CDDF-1550-A84C-8158-E06D1E35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433266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E74A2618-D140-534B-AEF2-EA1F6634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2972109"/>
            <a:ext cx="7658090" cy="2511178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700" b="1" dirty="0">
                <a:solidFill>
                  <a:srgbClr val="5E5E5E"/>
                </a:solidFill>
                <a:latin typeface="Avenir Book" panose="02000503020000020003" pitchFamily="2" charset="0"/>
              </a:rPr>
              <a:t>1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   What decisions you’ve made to your reports</a:t>
            </a:r>
          </a:p>
          <a:p>
            <a:pPr>
              <a:lnSpc>
                <a:spcPct val="150000"/>
              </a:lnSpc>
              <a:defRPr/>
            </a:pP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2 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Why it will make their job easier</a:t>
            </a:r>
          </a:p>
          <a:p>
            <a:pPr>
              <a:lnSpc>
                <a:spcPct val="150000"/>
              </a:lnSpc>
              <a:defRPr/>
            </a:pP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1096">
            <a:extLst>
              <a:ext uri="{FF2B5EF4-FFF2-40B4-BE49-F238E27FC236}">
                <a16:creationId xmlns:a16="http://schemas.microsoft.com/office/drawing/2014/main" id="{FDE599FC-56B8-B24B-B842-4F4CDF8A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1188537"/>
            <a:ext cx="7658090" cy="849185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cs typeface="Avenir Medium" charset="0"/>
                <a:sym typeface="Avenir Medium" charset="0"/>
              </a:rPr>
              <a:t>In groups discuss, create a power presentation slide and prepare to brief back so </a:t>
            </a:r>
          </a:p>
        </p:txBody>
      </p:sp>
    </p:spTree>
    <p:extLst>
      <p:ext uri="{BB962C8B-B14F-4D97-AF65-F5344CB8AC3E}">
        <p14:creationId xmlns:p14="http://schemas.microsoft.com/office/powerpoint/2010/main" val="19869528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295">
            <a:extLst>
              <a:ext uri="{FF2B5EF4-FFF2-40B4-BE49-F238E27FC236}">
                <a16:creationId xmlns:a16="http://schemas.microsoft.com/office/drawing/2014/main" id="{91C456E7-5450-0B4C-BE0F-11908A6A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25" y="2859750"/>
            <a:ext cx="5416951" cy="11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/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MY NUMBER 2 TOOL</a:t>
            </a:r>
          </a:p>
          <a:p>
            <a:pPr algn="ctr"/>
            <a:endParaRPr lang="en-US" altLang="en-US" sz="2848" b="1" dirty="0">
              <a:solidFill>
                <a:schemeClr val="accent5"/>
              </a:solidFill>
              <a:latin typeface="Avenir Next Heavy" panose="020B0503020202020204" pitchFamily="34" charset="0"/>
              <a:sym typeface="Avenir Book" panose="02000503020000020003" pitchFamily="2" charset="0"/>
            </a:endParaRPr>
          </a:p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Reporting using insight to drive faster decisions</a:t>
            </a:r>
          </a:p>
        </p:txBody>
      </p:sp>
    </p:spTree>
    <p:extLst>
      <p:ext uri="{BB962C8B-B14F-4D97-AF65-F5344CB8AC3E}">
        <p14:creationId xmlns:p14="http://schemas.microsoft.com/office/powerpoint/2010/main" val="208382241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903D35-9C9A-4946-A63F-9A0B4327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26" y="3218906"/>
            <a:ext cx="3756992" cy="420188"/>
          </a:xfrm>
        </p:spPr>
        <p:txBody>
          <a:bodyPr>
            <a:normAutofit fontScale="90000"/>
          </a:bodyPr>
          <a:lstStyle/>
          <a:p>
            <a:r>
              <a:rPr lang="en-US" dirty="0"/>
              <a:t>“ It’s not in the budget”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3BB69-07FE-A545-87CA-4E1B10B9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1" y="1579976"/>
            <a:ext cx="2849524" cy="36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56">
            <a:extLst>
              <a:ext uri="{FF2B5EF4-FFF2-40B4-BE49-F238E27FC236}">
                <a16:creationId xmlns:a16="http://schemas.microsoft.com/office/drawing/2014/main" id="{54E92F35-89F4-8440-91BD-E3B86BEA1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" y="1060649"/>
            <a:ext cx="3960475" cy="3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spcBef>
                <a:spcPts val="4200"/>
              </a:spcBef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spcBef>
                <a:spcPts val="4200"/>
              </a:spcBef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spcBef>
                <a:spcPts val="4200"/>
              </a:spcBef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spcBef>
                <a:spcPts val="4200"/>
              </a:spcBef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spcBef>
                <a:spcPts val="4200"/>
              </a:spcBef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buSzPct val="75000"/>
              <a:buChar char="•"/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951" b="1">
                <a:solidFill>
                  <a:srgbClr val="009DDC"/>
                </a:solidFill>
                <a:latin typeface="Avenir Book" panose="02000503020000020003" pitchFamily="2" charset="0"/>
                <a:sym typeface="Avenir Book" panose="02000503020000020003" pitchFamily="2" charset="0"/>
              </a:rPr>
              <a:t>Period 6 financials</a:t>
            </a:r>
            <a:endParaRPr lang="en-US" altLang="en-US" sz="1951" b="1">
              <a:solidFill>
                <a:srgbClr val="009DDC"/>
              </a:solidFill>
              <a:latin typeface="Avenir Book" panose="02000503020000020003" pitchFamily="2" charset="0"/>
              <a:sym typeface="Avenir Book" panose="02000503020000020003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218ED7-F6E1-8346-8F7F-4E5C8C5CF67F}"/>
              </a:ext>
            </a:extLst>
          </p:cNvPr>
          <p:cNvGraphicFramePr>
            <a:graphicFrameLocks noGrp="1"/>
          </p:cNvGraphicFramePr>
          <p:nvPr/>
        </p:nvGraphicFramePr>
        <p:xfrm>
          <a:off x="3896016" y="1060752"/>
          <a:ext cx="4748218" cy="3632431"/>
        </p:xfrm>
        <a:graphic>
          <a:graphicData uri="http://schemas.openxmlformats.org/drawingml/2006/table">
            <a:tbl>
              <a:tblPr/>
              <a:tblGrid>
                <a:gridCol w="73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588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264781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P6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YTD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ct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Full Year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Act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Bud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Lyr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B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L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Act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Bud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Lyr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B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L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Act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Bud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Lyr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B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% L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Volume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2.3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13.2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13.8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25.2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26.4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27.6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Gross sales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32.8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33.0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37.3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66.0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74.5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Rebates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8.0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8.5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Net sales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-13%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28.8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29.0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33.0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-13%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57.5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58.1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66.0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-13%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Variable costs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16.0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16.0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17.8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32.1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31.9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35.7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Gross margin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13.1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15.2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25.4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26.1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30.4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Fixed costs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-8%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5.9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-8%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11.0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11.9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-8%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Trading profit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1.3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9.2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14.4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15.2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 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GIV ppl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2.6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2.5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2.7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Rebates 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12.0%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11.4%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7%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GM%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44.2%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45.0%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46.0%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44.2%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45.0%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46.0%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44.2%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45.0%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46.0%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-2%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Fixed costs 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19.1%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19.1%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19.1%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18.9%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6%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1905"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Profit 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25.1%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26.1%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25.1%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26.1%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l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  <a:sym typeface="Helvetica Light" panose="020B0403020202020204" pitchFamily="34" charset="0"/>
                      </a:endParaRP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25.1%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26.1%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28.0%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-4%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ＭＳ Ｐゴシック" panose="020B0600070205080204" pitchFamily="34" charset="-128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Helvetica Light" panose="020B0403020202020204" pitchFamily="34" charset="0"/>
                          <a:cs typeface="Helvetica Light" panose="020B0403020202020204" pitchFamily="34" charset="0"/>
                          <a:sym typeface="Helvetica Light" panose="020B0403020202020204" pitchFamily="34" charset="0"/>
                        </a:defRPr>
                      </a:lvl9pPr>
                    </a:lstStyle>
                    <a:p>
                      <a:pPr marL="0" marR="0" lvl="0" indent="0" algn="r" defTabSz="584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sym typeface="Helvetica Light" panose="020B0403020202020204" pitchFamily="34" charset="0"/>
                        </a:rPr>
                        <a:t>-10%</a:t>
                      </a:r>
                    </a:p>
                  </a:txBody>
                  <a:tcPr marL="7610" marR="7610" marT="760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16875" name="Shape 297">
            <a:extLst>
              <a:ext uri="{FF2B5EF4-FFF2-40B4-BE49-F238E27FC236}">
                <a16:creationId xmlns:a16="http://schemas.microsoft.com/office/drawing/2014/main" id="{25326E88-67A7-014E-A6D2-531FD6F22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56" y="2514015"/>
            <a:ext cx="3031257" cy="47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>
            <a:lvl1pPr marL="457200" indent="-457200"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77">
                <a:solidFill>
                  <a:srgbClr val="919191"/>
                </a:solidFill>
                <a:latin typeface="Avenir Book" panose="02000503020000020003" pitchFamily="2" charset="0"/>
                <a:sym typeface="Avenir Book" panose="02000503020000020003" pitchFamily="2" charset="0"/>
              </a:rPr>
              <a:t>Sales -4% vs. budget due to phasing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477">
              <a:solidFill>
                <a:srgbClr val="919191"/>
              </a:solidFill>
              <a:latin typeface="Avenir Book" panose="02000503020000020003" pitchFamily="2" charset="0"/>
              <a:sym typeface="Avenir Book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77">
                <a:solidFill>
                  <a:srgbClr val="919191"/>
                </a:solidFill>
                <a:latin typeface="Avenir Book" panose="02000503020000020003" pitchFamily="2" charset="0"/>
                <a:sym typeface="Avenir Book" panose="02000503020000020003" pitchFamily="2" charset="0"/>
              </a:rPr>
              <a:t>Gross margin 3 points below budget due to one-off releases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477">
              <a:solidFill>
                <a:srgbClr val="919191"/>
              </a:solidFill>
              <a:latin typeface="Avenir Book" panose="02000503020000020003" pitchFamily="2" charset="0"/>
              <a:sym typeface="Avenir Book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77">
                <a:solidFill>
                  <a:srgbClr val="919191"/>
                </a:solidFill>
                <a:latin typeface="Avenir Book" panose="02000503020000020003" pitchFamily="2" charset="0"/>
                <a:sym typeface="Avenir Book" panose="02000503020000020003" pitchFamily="2" charset="0"/>
              </a:rPr>
              <a:t>Fixed costs 2% below budget due to accrual releases from Q1</a:t>
            </a:r>
          </a:p>
        </p:txBody>
      </p:sp>
      <p:graphicFrame>
        <p:nvGraphicFramePr>
          <p:cNvPr id="16876" name="Chart 2">
            <a:extLst>
              <a:ext uri="{FF2B5EF4-FFF2-40B4-BE49-F238E27FC236}">
                <a16:creationId xmlns:a16="http://schemas.microsoft.com/office/drawing/2014/main" id="{D2835888-3FFB-D143-888A-1276AB00D396}"/>
              </a:ext>
            </a:extLst>
          </p:cNvPr>
          <p:cNvGraphicFramePr>
            <a:graphicFrameLocks/>
          </p:cNvGraphicFramePr>
          <p:nvPr/>
        </p:nvGraphicFramePr>
        <p:xfrm>
          <a:off x="592691" y="4634752"/>
          <a:ext cx="1886897" cy="1647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3" imgW="3727450" imgH="3251200" progId="Excel.Chart.8">
                  <p:embed/>
                </p:oleObj>
              </mc:Choice>
              <mc:Fallback>
                <p:oleObj r:id="rId3" imgW="3727450" imgH="3251200" progId="Excel.Chart.8">
                  <p:embed/>
                  <p:pic>
                    <p:nvPicPr>
                      <p:cNvPr id="16876" name="Chart 2">
                        <a:extLst>
                          <a:ext uri="{FF2B5EF4-FFF2-40B4-BE49-F238E27FC236}">
                            <a16:creationId xmlns:a16="http://schemas.microsoft.com/office/drawing/2014/main" id="{D2835888-3FFB-D143-888A-1276AB00D39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91" y="4634752"/>
                        <a:ext cx="1886897" cy="1647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77" name="Chart 5">
            <a:extLst>
              <a:ext uri="{FF2B5EF4-FFF2-40B4-BE49-F238E27FC236}">
                <a16:creationId xmlns:a16="http://schemas.microsoft.com/office/drawing/2014/main" id="{D7975BA4-D49D-7449-A03D-721CBDD58C6C}"/>
              </a:ext>
            </a:extLst>
          </p:cNvPr>
          <p:cNvGraphicFramePr>
            <a:graphicFrameLocks/>
          </p:cNvGraphicFramePr>
          <p:nvPr/>
        </p:nvGraphicFramePr>
        <p:xfrm>
          <a:off x="3177400" y="4985751"/>
          <a:ext cx="1917034" cy="138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5" imgW="3790950" imgH="2736850" progId="Excel.Chart.8">
                  <p:embed/>
                </p:oleObj>
              </mc:Choice>
              <mc:Fallback>
                <p:oleObj r:id="rId5" imgW="3790950" imgH="2736850" progId="Excel.Chart.8">
                  <p:embed/>
                  <p:pic>
                    <p:nvPicPr>
                      <p:cNvPr id="16877" name="Chart 5">
                        <a:extLst>
                          <a:ext uri="{FF2B5EF4-FFF2-40B4-BE49-F238E27FC236}">
                            <a16:creationId xmlns:a16="http://schemas.microsoft.com/office/drawing/2014/main" id="{D7975BA4-D49D-7449-A03D-721CBDD58C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400" y="4985751"/>
                        <a:ext cx="1917034" cy="1387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78" name="Chart 6">
            <a:extLst>
              <a:ext uri="{FF2B5EF4-FFF2-40B4-BE49-F238E27FC236}">
                <a16:creationId xmlns:a16="http://schemas.microsoft.com/office/drawing/2014/main" id="{8F173D5D-C1C6-D94C-9CCA-B0F66FFBBCD4}"/>
              </a:ext>
            </a:extLst>
          </p:cNvPr>
          <p:cNvGraphicFramePr>
            <a:graphicFrameLocks/>
          </p:cNvGraphicFramePr>
          <p:nvPr/>
        </p:nvGraphicFramePr>
        <p:xfrm>
          <a:off x="5580268" y="4843439"/>
          <a:ext cx="2312161" cy="1529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r:id="rId7" imgW="4572000" imgH="3022600" progId="Excel.Chart.8">
                  <p:embed/>
                </p:oleObj>
              </mc:Choice>
              <mc:Fallback>
                <p:oleObj r:id="rId7" imgW="4572000" imgH="3022600" progId="Excel.Chart.8">
                  <p:embed/>
                  <p:pic>
                    <p:nvPicPr>
                      <p:cNvPr id="16878" name="Chart 6">
                        <a:extLst>
                          <a:ext uri="{FF2B5EF4-FFF2-40B4-BE49-F238E27FC236}">
                            <a16:creationId xmlns:a16="http://schemas.microsoft.com/office/drawing/2014/main" id="{8F173D5D-C1C6-D94C-9CCA-B0F66FFBBCD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268" y="4843439"/>
                        <a:ext cx="2312161" cy="1529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nut 7">
            <a:extLst>
              <a:ext uri="{FF2B5EF4-FFF2-40B4-BE49-F238E27FC236}">
                <a16:creationId xmlns:a16="http://schemas.microsoft.com/office/drawing/2014/main" id="{9B449838-C797-C14D-B1D7-1D28C54C1DE1}"/>
              </a:ext>
            </a:extLst>
          </p:cNvPr>
          <p:cNvSpPr>
            <a:spLocks/>
          </p:cNvSpPr>
          <p:nvPr/>
        </p:nvSpPr>
        <p:spPr bwMode="auto">
          <a:xfrm>
            <a:off x="5090486" y="2023951"/>
            <a:ext cx="372524" cy="200167"/>
          </a:xfrm>
          <a:custGeom>
            <a:avLst/>
            <a:gdLst>
              <a:gd name="T0" fmla="*/ 0 w 706437"/>
              <a:gd name="T1" fmla="*/ 352425 h 704850"/>
              <a:gd name="T2" fmla="*/ 353219 w 706437"/>
              <a:gd name="T3" fmla="*/ 0 h 704850"/>
              <a:gd name="T4" fmla="*/ 706438 w 706437"/>
              <a:gd name="T5" fmla="*/ 352425 h 704850"/>
              <a:gd name="T6" fmla="*/ 353219 w 706437"/>
              <a:gd name="T7" fmla="*/ 704850 h 704850"/>
              <a:gd name="T8" fmla="*/ 0 w 706437"/>
              <a:gd name="T9" fmla="*/ 352425 h 704850"/>
              <a:gd name="T10" fmla="*/ 88099 w 706437"/>
              <a:gd name="T11" fmla="*/ 352425 h 704850"/>
              <a:gd name="T12" fmla="*/ 353218 w 706437"/>
              <a:gd name="T13" fmla="*/ 616751 h 704850"/>
              <a:gd name="T14" fmla="*/ 618337 w 706437"/>
              <a:gd name="T15" fmla="*/ 352425 h 704850"/>
              <a:gd name="T16" fmla="*/ 353218 w 706437"/>
              <a:gd name="T17" fmla="*/ 88099 h 704850"/>
              <a:gd name="T18" fmla="*/ 88099 w 706437"/>
              <a:gd name="T19" fmla="*/ 352425 h 7048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06437" h="704850">
                <a:moveTo>
                  <a:pt x="0" y="352425"/>
                </a:moveTo>
                <a:cubicBezTo>
                  <a:pt x="0" y="157786"/>
                  <a:pt x="158142" y="0"/>
                  <a:pt x="353219" y="0"/>
                </a:cubicBezTo>
                <a:cubicBezTo>
                  <a:pt x="548296" y="0"/>
                  <a:pt x="706438" y="157786"/>
                  <a:pt x="706438" y="352425"/>
                </a:cubicBezTo>
                <a:cubicBezTo>
                  <a:pt x="706438" y="547064"/>
                  <a:pt x="548296" y="704850"/>
                  <a:pt x="353219" y="704850"/>
                </a:cubicBezTo>
                <a:cubicBezTo>
                  <a:pt x="158142" y="704850"/>
                  <a:pt x="0" y="547064"/>
                  <a:pt x="0" y="352425"/>
                </a:cubicBezTo>
                <a:close/>
                <a:moveTo>
                  <a:pt x="88099" y="352425"/>
                </a:moveTo>
                <a:cubicBezTo>
                  <a:pt x="88099" y="498408"/>
                  <a:pt x="206797" y="616751"/>
                  <a:pt x="353218" y="616751"/>
                </a:cubicBezTo>
                <a:cubicBezTo>
                  <a:pt x="499639" y="616751"/>
                  <a:pt x="618337" y="498408"/>
                  <a:pt x="618337" y="352425"/>
                </a:cubicBezTo>
                <a:cubicBezTo>
                  <a:pt x="618337" y="206442"/>
                  <a:pt x="499639" y="88099"/>
                  <a:pt x="353218" y="88099"/>
                </a:cubicBezTo>
                <a:cubicBezTo>
                  <a:pt x="206797" y="88099"/>
                  <a:pt x="88099" y="206442"/>
                  <a:pt x="88099" y="352425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  <a:effectLst/>
        </p:spPr>
        <p:txBody>
          <a:bodyPr wrap="square" lIns="26789" tIns="26789" rIns="26789" bIns="26789" anchor="ctr">
            <a:spAutoFit/>
          </a:bodyPr>
          <a:lstStyle/>
          <a:p>
            <a:pPr eaLnBrk="1" hangingPunct="1">
              <a:defRPr/>
            </a:pPr>
            <a:endParaRPr lang="en-US" sz="949"/>
          </a:p>
        </p:txBody>
      </p:sp>
      <p:sp>
        <p:nvSpPr>
          <p:cNvPr id="11" name="Donut 7">
            <a:extLst>
              <a:ext uri="{FF2B5EF4-FFF2-40B4-BE49-F238E27FC236}">
                <a16:creationId xmlns:a16="http://schemas.microsoft.com/office/drawing/2014/main" id="{D41077F0-A6E2-8D4F-9D68-99E8960F24A4}"/>
              </a:ext>
            </a:extLst>
          </p:cNvPr>
          <p:cNvSpPr>
            <a:spLocks/>
          </p:cNvSpPr>
          <p:nvPr/>
        </p:nvSpPr>
        <p:spPr bwMode="auto">
          <a:xfrm>
            <a:off x="6474443" y="2522055"/>
            <a:ext cx="372524" cy="200167"/>
          </a:xfrm>
          <a:custGeom>
            <a:avLst/>
            <a:gdLst>
              <a:gd name="T0" fmla="*/ 0 w 706437"/>
              <a:gd name="T1" fmla="*/ 352425 h 704850"/>
              <a:gd name="T2" fmla="*/ 353219 w 706437"/>
              <a:gd name="T3" fmla="*/ 0 h 704850"/>
              <a:gd name="T4" fmla="*/ 706438 w 706437"/>
              <a:gd name="T5" fmla="*/ 352425 h 704850"/>
              <a:gd name="T6" fmla="*/ 353219 w 706437"/>
              <a:gd name="T7" fmla="*/ 704850 h 704850"/>
              <a:gd name="T8" fmla="*/ 0 w 706437"/>
              <a:gd name="T9" fmla="*/ 352425 h 704850"/>
              <a:gd name="T10" fmla="*/ 88099 w 706437"/>
              <a:gd name="T11" fmla="*/ 352425 h 704850"/>
              <a:gd name="T12" fmla="*/ 353218 w 706437"/>
              <a:gd name="T13" fmla="*/ 616751 h 704850"/>
              <a:gd name="T14" fmla="*/ 618337 w 706437"/>
              <a:gd name="T15" fmla="*/ 352425 h 704850"/>
              <a:gd name="T16" fmla="*/ 353218 w 706437"/>
              <a:gd name="T17" fmla="*/ 88099 h 704850"/>
              <a:gd name="T18" fmla="*/ 88099 w 706437"/>
              <a:gd name="T19" fmla="*/ 352425 h 7048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06437" h="704850">
                <a:moveTo>
                  <a:pt x="0" y="352425"/>
                </a:moveTo>
                <a:cubicBezTo>
                  <a:pt x="0" y="157786"/>
                  <a:pt x="158142" y="0"/>
                  <a:pt x="353219" y="0"/>
                </a:cubicBezTo>
                <a:cubicBezTo>
                  <a:pt x="548296" y="0"/>
                  <a:pt x="706438" y="157786"/>
                  <a:pt x="706438" y="352425"/>
                </a:cubicBezTo>
                <a:cubicBezTo>
                  <a:pt x="706438" y="547064"/>
                  <a:pt x="548296" y="704850"/>
                  <a:pt x="353219" y="704850"/>
                </a:cubicBezTo>
                <a:cubicBezTo>
                  <a:pt x="158142" y="704850"/>
                  <a:pt x="0" y="547064"/>
                  <a:pt x="0" y="352425"/>
                </a:cubicBezTo>
                <a:close/>
                <a:moveTo>
                  <a:pt x="88099" y="352425"/>
                </a:moveTo>
                <a:cubicBezTo>
                  <a:pt x="88099" y="498408"/>
                  <a:pt x="206797" y="616751"/>
                  <a:pt x="353218" y="616751"/>
                </a:cubicBezTo>
                <a:cubicBezTo>
                  <a:pt x="499639" y="616751"/>
                  <a:pt x="618337" y="498408"/>
                  <a:pt x="618337" y="352425"/>
                </a:cubicBezTo>
                <a:cubicBezTo>
                  <a:pt x="618337" y="206442"/>
                  <a:pt x="499639" y="88099"/>
                  <a:pt x="353218" y="88099"/>
                </a:cubicBezTo>
                <a:cubicBezTo>
                  <a:pt x="206797" y="88099"/>
                  <a:pt x="88099" y="206442"/>
                  <a:pt x="88099" y="352425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  <a:effectLst/>
        </p:spPr>
        <p:txBody>
          <a:bodyPr wrap="square" lIns="26789" tIns="26789" rIns="26789" bIns="26789" anchor="ctr">
            <a:spAutoFit/>
          </a:bodyPr>
          <a:lstStyle/>
          <a:p>
            <a:pPr eaLnBrk="1" hangingPunct="1">
              <a:defRPr/>
            </a:pPr>
            <a:endParaRPr lang="en-US" sz="949"/>
          </a:p>
        </p:txBody>
      </p:sp>
      <p:sp>
        <p:nvSpPr>
          <p:cNvPr id="13" name="Donut 7">
            <a:extLst>
              <a:ext uri="{FF2B5EF4-FFF2-40B4-BE49-F238E27FC236}">
                <a16:creationId xmlns:a16="http://schemas.microsoft.com/office/drawing/2014/main" id="{5FAB1522-473A-884F-9363-AEF782430F20}"/>
              </a:ext>
            </a:extLst>
          </p:cNvPr>
          <p:cNvSpPr>
            <a:spLocks/>
          </p:cNvSpPr>
          <p:nvPr/>
        </p:nvSpPr>
        <p:spPr bwMode="auto">
          <a:xfrm>
            <a:off x="7892429" y="3007851"/>
            <a:ext cx="372524" cy="200167"/>
          </a:xfrm>
          <a:custGeom>
            <a:avLst/>
            <a:gdLst>
              <a:gd name="T0" fmla="*/ 0 w 706437"/>
              <a:gd name="T1" fmla="*/ 352425 h 704850"/>
              <a:gd name="T2" fmla="*/ 353219 w 706437"/>
              <a:gd name="T3" fmla="*/ 0 h 704850"/>
              <a:gd name="T4" fmla="*/ 706438 w 706437"/>
              <a:gd name="T5" fmla="*/ 352425 h 704850"/>
              <a:gd name="T6" fmla="*/ 353219 w 706437"/>
              <a:gd name="T7" fmla="*/ 704850 h 704850"/>
              <a:gd name="T8" fmla="*/ 0 w 706437"/>
              <a:gd name="T9" fmla="*/ 352425 h 704850"/>
              <a:gd name="T10" fmla="*/ 88099 w 706437"/>
              <a:gd name="T11" fmla="*/ 352425 h 704850"/>
              <a:gd name="T12" fmla="*/ 353218 w 706437"/>
              <a:gd name="T13" fmla="*/ 616751 h 704850"/>
              <a:gd name="T14" fmla="*/ 618337 w 706437"/>
              <a:gd name="T15" fmla="*/ 352425 h 704850"/>
              <a:gd name="T16" fmla="*/ 353218 w 706437"/>
              <a:gd name="T17" fmla="*/ 88099 h 704850"/>
              <a:gd name="T18" fmla="*/ 88099 w 706437"/>
              <a:gd name="T19" fmla="*/ 352425 h 7048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06437" h="704850">
                <a:moveTo>
                  <a:pt x="0" y="352425"/>
                </a:moveTo>
                <a:cubicBezTo>
                  <a:pt x="0" y="157786"/>
                  <a:pt x="158142" y="0"/>
                  <a:pt x="353219" y="0"/>
                </a:cubicBezTo>
                <a:cubicBezTo>
                  <a:pt x="548296" y="0"/>
                  <a:pt x="706438" y="157786"/>
                  <a:pt x="706438" y="352425"/>
                </a:cubicBezTo>
                <a:cubicBezTo>
                  <a:pt x="706438" y="547064"/>
                  <a:pt x="548296" y="704850"/>
                  <a:pt x="353219" y="704850"/>
                </a:cubicBezTo>
                <a:cubicBezTo>
                  <a:pt x="158142" y="704850"/>
                  <a:pt x="0" y="547064"/>
                  <a:pt x="0" y="352425"/>
                </a:cubicBezTo>
                <a:close/>
                <a:moveTo>
                  <a:pt x="88099" y="352425"/>
                </a:moveTo>
                <a:cubicBezTo>
                  <a:pt x="88099" y="498408"/>
                  <a:pt x="206797" y="616751"/>
                  <a:pt x="353218" y="616751"/>
                </a:cubicBezTo>
                <a:cubicBezTo>
                  <a:pt x="499639" y="616751"/>
                  <a:pt x="618337" y="498408"/>
                  <a:pt x="618337" y="352425"/>
                </a:cubicBezTo>
                <a:cubicBezTo>
                  <a:pt x="618337" y="206442"/>
                  <a:pt x="499639" y="88099"/>
                  <a:pt x="353218" y="88099"/>
                </a:cubicBezTo>
                <a:cubicBezTo>
                  <a:pt x="206797" y="88099"/>
                  <a:pt x="88099" y="206442"/>
                  <a:pt x="88099" y="352425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  <a:effectLst/>
        </p:spPr>
        <p:txBody>
          <a:bodyPr wrap="square" lIns="26789" tIns="26789" rIns="26789" bIns="26789" anchor="ctr">
            <a:spAutoFit/>
          </a:bodyPr>
          <a:lstStyle/>
          <a:p>
            <a:pPr eaLnBrk="1" hangingPunct="1">
              <a:defRPr/>
            </a:pPr>
            <a:endParaRPr lang="en-US" sz="949"/>
          </a:p>
        </p:txBody>
      </p:sp>
    </p:spTree>
    <p:extLst>
      <p:ext uri="{BB962C8B-B14F-4D97-AF65-F5344CB8AC3E}">
        <p14:creationId xmlns:p14="http://schemas.microsoft.com/office/powerpoint/2010/main" val="301526096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HAT">
            <a:extLst>
              <a:ext uri="{FF2B5EF4-FFF2-40B4-BE49-F238E27FC236}">
                <a16:creationId xmlns:a16="http://schemas.microsoft.com/office/drawing/2014/main" id="{7E724320-F9A8-6748-B635-6D90A13CF7D5}"/>
              </a:ext>
            </a:extLst>
          </p:cNvPr>
          <p:cNvSpPr txBox="1"/>
          <p:nvPr/>
        </p:nvSpPr>
        <p:spPr>
          <a:xfrm>
            <a:off x="3366844" y="4632589"/>
            <a:ext cx="1822019" cy="235667"/>
          </a:xfrm>
          <a:prstGeom prst="rect">
            <a:avLst/>
          </a:prstGeom>
          <a:ln w="12700">
            <a:miter lim="400000"/>
          </a:ln>
        </p:spPr>
        <p:txBody>
          <a:bodyPr lIns="14205" tIns="14205" rIns="14205" bIns="14205">
            <a:spAutoFit/>
          </a:bodyPr>
          <a:lstStyle>
            <a:lvl1pPr>
              <a:defRPr sz="3400" b="0">
                <a:solidFill>
                  <a:srgbClr val="FFFFFF"/>
                </a:solidFill>
                <a:uFill>
                  <a:solidFill>
                    <a:srgbClr val="AFD5D9"/>
                  </a:solidFill>
                </a:u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/>
            </a:pPr>
            <a:r>
              <a:rPr sz="1345" dirty="0"/>
              <a:t>WHAT</a:t>
            </a:r>
          </a:p>
        </p:txBody>
      </p:sp>
      <p:sp>
        <p:nvSpPr>
          <p:cNvPr id="266" name="WHY">
            <a:extLst>
              <a:ext uri="{FF2B5EF4-FFF2-40B4-BE49-F238E27FC236}">
                <a16:creationId xmlns:a16="http://schemas.microsoft.com/office/drawing/2014/main" id="{C2F3A104-E79B-504D-AD06-35A7551C4D0A}"/>
              </a:ext>
            </a:extLst>
          </p:cNvPr>
          <p:cNvSpPr txBox="1"/>
          <p:nvPr/>
        </p:nvSpPr>
        <p:spPr>
          <a:xfrm>
            <a:off x="3354286" y="3757366"/>
            <a:ext cx="628478" cy="235667"/>
          </a:xfrm>
          <a:prstGeom prst="rect">
            <a:avLst/>
          </a:prstGeom>
          <a:ln w="12700">
            <a:miter lim="400000"/>
          </a:ln>
        </p:spPr>
        <p:txBody>
          <a:bodyPr lIns="14205" tIns="14205" rIns="14205" bIns="14205">
            <a:spAutoFit/>
          </a:bodyPr>
          <a:lstStyle>
            <a:lvl1pPr>
              <a:defRPr sz="3400" b="0">
                <a:solidFill>
                  <a:srgbClr val="FFFFFF"/>
                </a:solidFill>
                <a:uFill>
                  <a:solidFill>
                    <a:srgbClr val="AFD5D9"/>
                  </a:solidFill>
                </a:u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/>
            </a:pPr>
            <a:r>
              <a:rPr sz="1345" dirty="0"/>
              <a:t>WHY</a:t>
            </a:r>
          </a:p>
        </p:txBody>
      </p:sp>
      <p:sp>
        <p:nvSpPr>
          <p:cNvPr id="267" name="SO WHAT">
            <a:extLst>
              <a:ext uri="{FF2B5EF4-FFF2-40B4-BE49-F238E27FC236}">
                <a16:creationId xmlns:a16="http://schemas.microsoft.com/office/drawing/2014/main" id="{C41E7566-7D9A-D742-A88B-C7F733C81335}"/>
              </a:ext>
            </a:extLst>
          </p:cNvPr>
          <p:cNvSpPr txBox="1"/>
          <p:nvPr/>
        </p:nvSpPr>
        <p:spPr>
          <a:xfrm>
            <a:off x="3815129" y="2854519"/>
            <a:ext cx="1822019" cy="235667"/>
          </a:xfrm>
          <a:prstGeom prst="rect">
            <a:avLst/>
          </a:prstGeom>
          <a:ln w="12700">
            <a:miter lim="400000"/>
          </a:ln>
        </p:spPr>
        <p:txBody>
          <a:bodyPr lIns="14205" tIns="14205" rIns="14205" bIns="14205">
            <a:spAutoFit/>
          </a:bodyPr>
          <a:lstStyle>
            <a:lvl1pPr>
              <a:defRPr sz="3400" b="0">
                <a:solidFill>
                  <a:srgbClr val="FFFFFF"/>
                </a:solidFill>
                <a:uFill>
                  <a:solidFill>
                    <a:srgbClr val="AFD5D9"/>
                  </a:solidFill>
                </a:u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/>
            </a:pPr>
            <a:r>
              <a:rPr sz="1345" dirty="0"/>
              <a:t>SO WHAT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9052F6-E8C5-9A4E-8C6D-EA8B3526981C}"/>
              </a:ext>
            </a:extLst>
          </p:cNvPr>
          <p:cNvGrpSpPr/>
          <p:nvPr/>
        </p:nvGrpSpPr>
        <p:grpSpPr>
          <a:xfrm>
            <a:off x="2032841" y="2143731"/>
            <a:ext cx="4948532" cy="3026862"/>
            <a:chOff x="2710455" y="1715308"/>
            <a:chExt cx="6598042" cy="4035816"/>
          </a:xfrm>
        </p:grpSpPr>
        <p:sp>
          <p:nvSpPr>
            <p:cNvPr id="264" name="Triangle">
              <a:extLst>
                <a:ext uri="{FF2B5EF4-FFF2-40B4-BE49-F238E27FC236}">
                  <a16:creationId xmlns:a16="http://schemas.microsoft.com/office/drawing/2014/main" id="{6AD6F802-A394-F448-92A6-0A528A0855D0}"/>
                </a:ext>
              </a:extLst>
            </p:cNvPr>
            <p:cNvSpPr/>
            <p:nvPr/>
          </p:nvSpPr>
          <p:spPr>
            <a:xfrm>
              <a:off x="3281560" y="1715308"/>
              <a:ext cx="4898063" cy="403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CCCC"/>
            </a:solidFill>
            <a:ln w="12700">
              <a:miter lim="400000"/>
            </a:ln>
          </p:spPr>
          <p:txBody>
            <a:bodyPr lIns="20091" tIns="20091" rIns="20091" bIns="20091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70">
                <a:solidFill>
                  <a:schemeClr val="accent5"/>
                </a:solidFill>
                <a:sym typeface="Helvetica Neue Medium"/>
              </a:endParaRPr>
            </a:p>
          </p:txBody>
        </p:sp>
        <p:sp>
          <p:nvSpPr>
            <p:cNvPr id="268" name="Line">
              <a:extLst>
                <a:ext uri="{FF2B5EF4-FFF2-40B4-BE49-F238E27FC236}">
                  <a16:creationId xmlns:a16="http://schemas.microsoft.com/office/drawing/2014/main" id="{799CAF6C-CA37-7D43-942A-9757EDDCDEBB}"/>
                </a:ext>
              </a:extLst>
            </p:cNvPr>
            <p:cNvSpPr/>
            <p:nvPr/>
          </p:nvSpPr>
          <p:spPr>
            <a:xfrm>
              <a:off x="4618044" y="3455788"/>
              <a:ext cx="2170685" cy="0"/>
            </a:xfrm>
            <a:prstGeom prst="line">
              <a:avLst/>
            </a:prstGeom>
            <a:ln w="63500">
              <a:solidFill>
                <a:srgbClr val="FFFFFF"/>
              </a:solidFill>
              <a:miter lim="400000"/>
            </a:ln>
          </p:spPr>
          <p:txBody>
            <a:bodyPr lIns="20091" tIns="20091" rIns="20091" bIns="20091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7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69" name="Line">
              <a:extLst>
                <a:ext uri="{FF2B5EF4-FFF2-40B4-BE49-F238E27FC236}">
                  <a16:creationId xmlns:a16="http://schemas.microsoft.com/office/drawing/2014/main" id="{515A22A0-D034-8248-AE44-BED34983DACB}"/>
                </a:ext>
              </a:extLst>
            </p:cNvPr>
            <p:cNvSpPr/>
            <p:nvPr/>
          </p:nvSpPr>
          <p:spPr>
            <a:xfrm>
              <a:off x="3941041" y="4622751"/>
              <a:ext cx="3603019" cy="0"/>
            </a:xfrm>
            <a:prstGeom prst="line">
              <a:avLst/>
            </a:prstGeom>
            <a:ln w="63500">
              <a:solidFill>
                <a:srgbClr val="FFFFFF"/>
              </a:solidFill>
              <a:miter lim="400000"/>
            </a:ln>
          </p:spPr>
          <p:txBody>
            <a:bodyPr lIns="20091" tIns="20091" rIns="20091" bIns="20091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7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70" name="INSIGHT">
              <a:extLst>
                <a:ext uri="{FF2B5EF4-FFF2-40B4-BE49-F238E27FC236}">
                  <a16:creationId xmlns:a16="http://schemas.microsoft.com/office/drawing/2014/main" id="{AFA61417-D03F-1B42-80AA-2D3EDC64ECA7}"/>
                </a:ext>
              </a:extLst>
            </p:cNvPr>
            <p:cNvSpPr txBox="1"/>
            <p:nvPr/>
          </p:nvSpPr>
          <p:spPr>
            <a:xfrm>
              <a:off x="3781986" y="2652979"/>
              <a:ext cx="1168637" cy="314223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>
              <a:lvl1pPr>
                <a:defRPr sz="3400" b="0">
                  <a:solidFill>
                    <a:srgbClr val="7EA7ED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sz="1345" dirty="0">
                  <a:solidFill>
                    <a:schemeClr val="accent5"/>
                  </a:solidFill>
                </a:rPr>
                <a:t>INSIGHT</a:t>
              </a:r>
            </a:p>
          </p:txBody>
        </p:sp>
        <p:sp>
          <p:nvSpPr>
            <p:cNvPr id="271" name="INFO">
              <a:extLst>
                <a:ext uri="{FF2B5EF4-FFF2-40B4-BE49-F238E27FC236}">
                  <a16:creationId xmlns:a16="http://schemas.microsoft.com/office/drawing/2014/main" id="{68839E44-59B1-F748-AF66-7C6270708114}"/>
                </a:ext>
              </a:extLst>
            </p:cNvPr>
            <p:cNvSpPr txBox="1"/>
            <p:nvPr/>
          </p:nvSpPr>
          <p:spPr>
            <a:xfrm>
              <a:off x="3480618" y="3722835"/>
              <a:ext cx="776023" cy="314223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>
              <a:lvl1pPr>
                <a:defRPr sz="3400" b="0">
                  <a:solidFill>
                    <a:srgbClr val="7EA7ED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sz="1345">
                  <a:solidFill>
                    <a:schemeClr val="accent5"/>
                  </a:solidFill>
                </a:rPr>
                <a:t>INFO</a:t>
              </a:r>
            </a:p>
          </p:txBody>
        </p:sp>
        <p:sp>
          <p:nvSpPr>
            <p:cNvPr id="272" name="DATA">
              <a:extLst>
                <a:ext uri="{FF2B5EF4-FFF2-40B4-BE49-F238E27FC236}">
                  <a16:creationId xmlns:a16="http://schemas.microsoft.com/office/drawing/2014/main" id="{83FE4B36-4CDC-E049-829F-30B86E97A052}"/>
                </a:ext>
              </a:extLst>
            </p:cNvPr>
            <p:cNvSpPr txBox="1"/>
            <p:nvPr/>
          </p:nvSpPr>
          <p:spPr>
            <a:xfrm>
              <a:off x="2710455" y="4935003"/>
              <a:ext cx="776023" cy="314223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>
              <a:lvl1pPr>
                <a:defRPr sz="3400" b="0">
                  <a:solidFill>
                    <a:srgbClr val="7EA7ED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sz="1345">
                  <a:solidFill>
                    <a:schemeClr val="accent5"/>
                  </a:solidFill>
                </a:rPr>
                <a:t>DATA</a:t>
              </a:r>
            </a:p>
          </p:txBody>
        </p:sp>
        <p:sp>
          <p:nvSpPr>
            <p:cNvPr id="273" name="SURFACE">
              <a:extLst>
                <a:ext uri="{FF2B5EF4-FFF2-40B4-BE49-F238E27FC236}">
                  <a16:creationId xmlns:a16="http://schemas.microsoft.com/office/drawing/2014/main" id="{BC26A8B5-B487-9542-8549-8A9CBB9047B6}"/>
                </a:ext>
              </a:extLst>
            </p:cNvPr>
            <p:cNvSpPr txBox="1"/>
            <p:nvPr/>
          </p:nvSpPr>
          <p:spPr>
            <a:xfrm>
              <a:off x="5841931" y="4181583"/>
              <a:ext cx="1168637" cy="281821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>
              <a:lvl1pPr algn="l">
                <a:defRPr sz="3000" b="0">
                  <a:solidFill>
                    <a:srgbClr val="7EA7ED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sz="1187" dirty="0">
                  <a:solidFill>
                    <a:schemeClr val="accent5"/>
                  </a:solidFill>
                </a:rPr>
                <a:t>SURFACE</a:t>
              </a:r>
            </a:p>
          </p:txBody>
        </p:sp>
        <p:sp>
          <p:nvSpPr>
            <p:cNvPr id="274" name="DRIVER">
              <a:extLst>
                <a:ext uri="{FF2B5EF4-FFF2-40B4-BE49-F238E27FC236}">
                  <a16:creationId xmlns:a16="http://schemas.microsoft.com/office/drawing/2014/main" id="{4A69F280-0174-784E-8038-0396DC9FB994}"/>
                </a:ext>
              </a:extLst>
            </p:cNvPr>
            <p:cNvSpPr txBox="1"/>
            <p:nvPr/>
          </p:nvSpPr>
          <p:spPr>
            <a:xfrm>
              <a:off x="5841931" y="3611496"/>
              <a:ext cx="1168637" cy="281821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>
              <a:lvl1pPr algn="l">
                <a:defRPr sz="3000" b="0">
                  <a:solidFill>
                    <a:srgbClr val="7EA7ED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sz="1187" dirty="0">
                  <a:solidFill>
                    <a:schemeClr val="accent5"/>
                  </a:solidFill>
                </a:rPr>
                <a:t>DRIVER</a:t>
              </a:r>
            </a:p>
          </p:txBody>
        </p:sp>
        <p:sp>
          <p:nvSpPr>
            <p:cNvPr id="275" name="Line">
              <a:extLst>
                <a:ext uri="{FF2B5EF4-FFF2-40B4-BE49-F238E27FC236}">
                  <a16:creationId xmlns:a16="http://schemas.microsoft.com/office/drawing/2014/main" id="{5B5656EC-C71A-2640-9B9B-34DBC2E35997}"/>
                </a:ext>
              </a:extLst>
            </p:cNvPr>
            <p:cNvSpPr/>
            <p:nvPr/>
          </p:nvSpPr>
          <p:spPr>
            <a:xfrm>
              <a:off x="5847792" y="4052664"/>
              <a:ext cx="1294207" cy="0"/>
            </a:xfrm>
            <a:prstGeom prst="line">
              <a:avLst/>
            </a:prstGeom>
            <a:ln w="63500">
              <a:solidFill>
                <a:srgbClr val="FFFFFF"/>
              </a:solidFill>
              <a:miter lim="400000"/>
            </a:ln>
          </p:spPr>
          <p:txBody>
            <a:bodyPr lIns="20091" tIns="20091" rIns="20091" bIns="20091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7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76" name="Line">
              <a:extLst>
                <a:ext uri="{FF2B5EF4-FFF2-40B4-BE49-F238E27FC236}">
                  <a16:creationId xmlns:a16="http://schemas.microsoft.com/office/drawing/2014/main" id="{3994BB4C-7D32-844D-AAF8-1165EF1490E6}"/>
                </a:ext>
              </a:extLst>
            </p:cNvPr>
            <p:cNvSpPr/>
            <p:nvPr/>
          </p:nvSpPr>
          <p:spPr>
            <a:xfrm>
              <a:off x="7138649" y="4039270"/>
              <a:ext cx="2169848" cy="0"/>
            </a:xfrm>
            <a:prstGeom prst="line">
              <a:avLst/>
            </a:prstGeom>
            <a:ln w="63500">
              <a:solidFill>
                <a:srgbClr val="CCCCCC"/>
              </a:solidFill>
              <a:miter lim="400000"/>
            </a:ln>
          </p:spPr>
          <p:txBody>
            <a:bodyPr lIns="20091" tIns="20091" rIns="20091" bIns="20091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7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77" name="AUTOMATION…">
              <a:extLst>
                <a:ext uri="{FF2B5EF4-FFF2-40B4-BE49-F238E27FC236}">
                  <a16:creationId xmlns:a16="http://schemas.microsoft.com/office/drawing/2014/main" id="{742D3D0E-85FC-674F-B24A-0A84D06EBFC4}"/>
                </a:ext>
              </a:extLst>
            </p:cNvPr>
            <p:cNvSpPr txBox="1"/>
            <p:nvPr/>
          </p:nvSpPr>
          <p:spPr>
            <a:xfrm>
              <a:off x="7837654" y="4400075"/>
              <a:ext cx="1416428" cy="695611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/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AUTOMATION</a:t>
              </a:r>
            </a:p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AI</a:t>
              </a:r>
            </a:p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RPA</a:t>
              </a:r>
            </a:p>
          </p:txBody>
        </p:sp>
        <p:sp>
          <p:nvSpPr>
            <p:cNvPr id="278" name="THE FUTURE…">
              <a:extLst>
                <a:ext uri="{FF2B5EF4-FFF2-40B4-BE49-F238E27FC236}">
                  <a16:creationId xmlns:a16="http://schemas.microsoft.com/office/drawing/2014/main" id="{BC9657CD-2CC0-7749-A263-5DAA13C69079}"/>
                </a:ext>
              </a:extLst>
            </p:cNvPr>
            <p:cNvSpPr txBox="1"/>
            <p:nvPr/>
          </p:nvSpPr>
          <p:spPr>
            <a:xfrm>
              <a:off x="7369699" y="2374213"/>
              <a:ext cx="1910337" cy="695611"/>
            </a:xfrm>
            <a:prstGeom prst="rect">
              <a:avLst/>
            </a:prstGeom>
            <a:ln w="12700">
              <a:miter lim="400000"/>
            </a:ln>
          </p:spPr>
          <p:txBody>
            <a:bodyPr lIns="14205" tIns="14205" rIns="14205" bIns="14205">
              <a:spAutoFit/>
            </a:bodyPr>
            <a:lstStyle/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THE FUTURE</a:t>
              </a:r>
            </a:p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FOR </a:t>
              </a:r>
              <a:r>
                <a:rPr lang="en-GB"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YOUR</a:t>
              </a:r>
              <a:endParaRPr sz="1068" dirty="0">
                <a:solidFill>
                  <a:schemeClr val="accent5"/>
                </a:solidFill>
                <a:uFill>
                  <a:solidFill>
                    <a:srgbClr val="AFD5D9"/>
                  </a:solidFill>
                </a:uFill>
                <a:latin typeface="Avenir Next Heavy"/>
                <a:ea typeface="Avenir Next Heavy"/>
                <a:cs typeface="Avenir Next Heavy"/>
                <a:sym typeface="Avenir Next Heavy"/>
              </a:endParaRPr>
            </a:p>
            <a:p>
              <a:pPr>
                <a:defRPr sz="2700" b="0">
                  <a:solidFill>
                    <a:srgbClr val="00FA92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defRPr>
              </a:pPr>
              <a:r>
                <a:rPr sz="1068" dirty="0">
                  <a:solidFill>
                    <a:schemeClr val="accent5"/>
                  </a:solidFill>
                  <a:uFill>
                    <a:solidFill>
                      <a:srgbClr val="AFD5D9"/>
                    </a:solidFill>
                  </a:uFill>
                  <a:latin typeface="Avenir Next Heavy"/>
                  <a:ea typeface="Avenir Next Heavy"/>
                  <a:cs typeface="Avenir Next Heavy"/>
                  <a:sym typeface="Avenir Next Heavy"/>
                </a:rPr>
                <a:t>CAREERS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25A2928-3A02-6244-B521-360286C3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201842" cy="994172"/>
          </a:xfrm>
        </p:spPr>
        <p:txBody>
          <a:bodyPr>
            <a:normAutofit/>
          </a:bodyPr>
          <a:lstStyle/>
          <a:p>
            <a:r>
              <a:rPr lang="en-US" altLang="en-US" sz="2100" dirty="0">
                <a:solidFill>
                  <a:schemeClr val="accent5"/>
                </a:solidFill>
                <a:latin typeface="Avenir Next" panose="020B0503020202020204" pitchFamily="34" charset="0"/>
                <a:ea typeface="Avenir Book" charset="0"/>
                <a:cs typeface="Avenir Book" charset="0"/>
                <a:sym typeface="Avenir Book" charset="0"/>
              </a:rPr>
              <a:t>INSIGHT</a:t>
            </a:r>
            <a:br>
              <a:rPr lang="en-US" altLang="en-US" sz="2700" dirty="0">
                <a:ea typeface="Avenir Book" charset="0"/>
                <a:cs typeface="Avenir Book" charset="0"/>
                <a:sym typeface="Avenir Book" charset="0"/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051266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087724" y="2294874"/>
            <a:ext cx="1404156" cy="1890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 flipH="1">
            <a:off x="2249742" y="2405355"/>
            <a:ext cx="1080120" cy="2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DATA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761910" y="2294874"/>
            <a:ext cx="1404156" cy="1890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 flipH="1">
            <a:off x="3923928" y="2405354"/>
            <a:ext cx="1080120" cy="2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INFO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436096" y="2294874"/>
            <a:ext cx="1404156" cy="1890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2" name="Rectangle 6"/>
          <p:cNvSpPr>
            <a:spLocks/>
          </p:cNvSpPr>
          <p:nvPr/>
        </p:nvSpPr>
        <p:spPr bwMode="auto">
          <a:xfrm flipH="1">
            <a:off x="5598114" y="2405354"/>
            <a:ext cx="1080120" cy="2643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INSIGHT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 flipH="1">
            <a:off x="3437874" y="2946794"/>
            <a:ext cx="378042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dist" defTabSz="482186">
              <a:lnSpc>
                <a:spcPct val="120000"/>
              </a:lnSpc>
            </a:pPr>
            <a:r>
              <a:rPr lang="en-US" altLang="en-US" sz="3000" spc="-225" dirty="0">
                <a:solidFill>
                  <a:sysClr val="windowText" lastClr="000000"/>
                </a:solidFill>
                <a:latin typeface="Avenir Next Demi Bold"/>
                <a:cs typeface="Avenir Next Demi Bold"/>
                <a:sym typeface="Arial" pitchFamily="34" charset="0"/>
              </a:rPr>
              <a:t>&gt;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 flipH="1">
            <a:off x="5112060" y="2946794"/>
            <a:ext cx="378042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dist" defTabSz="482186">
              <a:lnSpc>
                <a:spcPct val="120000"/>
              </a:lnSpc>
            </a:pPr>
            <a:r>
              <a:rPr lang="en-US" altLang="en-US" sz="3000" spc="-225" dirty="0">
                <a:solidFill>
                  <a:sysClr val="windowText" lastClr="000000"/>
                </a:solidFill>
                <a:latin typeface="Avenir Next Demi Bold"/>
                <a:cs typeface="Avenir Next Demi Bold"/>
                <a:sym typeface="Arial" pitchFamily="34" charset="0"/>
              </a:rPr>
              <a:t>&gt;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087724" y="2834934"/>
            <a:ext cx="140415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761910" y="2834934"/>
            <a:ext cx="140415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436096" y="2834934"/>
            <a:ext cx="140415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6"/>
          <p:cNvSpPr>
            <a:spLocks/>
          </p:cNvSpPr>
          <p:nvPr/>
        </p:nvSpPr>
        <p:spPr bwMode="auto">
          <a:xfrm flipH="1">
            <a:off x="2195736" y="3161439"/>
            <a:ext cx="1134126" cy="5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Heavy"/>
                <a:cs typeface="Avenir Heavy"/>
                <a:sym typeface="Arial" pitchFamily="34" charset="0"/>
              </a:rPr>
              <a:t>What</a:t>
            </a: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 has happened</a:t>
            </a:r>
          </a:p>
        </p:txBody>
      </p:sp>
      <p:sp>
        <p:nvSpPr>
          <p:cNvPr id="24" name="Rectangle 6"/>
          <p:cNvSpPr>
            <a:spLocks/>
          </p:cNvSpPr>
          <p:nvPr/>
        </p:nvSpPr>
        <p:spPr bwMode="auto">
          <a:xfrm flipH="1">
            <a:off x="3923928" y="3161439"/>
            <a:ext cx="1134126" cy="5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Heavy"/>
                <a:cs typeface="Avenir Heavy"/>
                <a:sym typeface="Arial" pitchFamily="34" charset="0"/>
              </a:rPr>
              <a:t>Why</a:t>
            </a: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 it happened</a:t>
            </a:r>
          </a:p>
        </p:txBody>
      </p:sp>
      <p:sp>
        <p:nvSpPr>
          <p:cNvPr id="25" name="Rectangle 6"/>
          <p:cNvSpPr>
            <a:spLocks/>
          </p:cNvSpPr>
          <p:nvPr/>
        </p:nvSpPr>
        <p:spPr bwMode="auto">
          <a:xfrm flipH="1">
            <a:off x="5598114" y="3107433"/>
            <a:ext cx="1134126" cy="81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500" dirty="0">
                <a:solidFill>
                  <a:sysClr val="windowText" lastClr="000000"/>
                </a:solidFill>
                <a:latin typeface="Avenir Heavy"/>
                <a:cs typeface="Avenir Heavy"/>
                <a:sym typeface="Arial" pitchFamily="34" charset="0"/>
              </a:rPr>
              <a:t>How</a:t>
            </a:r>
            <a:r>
              <a:rPr lang="en-US" altLang="en-US" sz="150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 we can improve the future</a:t>
            </a:r>
          </a:p>
        </p:txBody>
      </p:sp>
      <p:sp>
        <p:nvSpPr>
          <p:cNvPr id="17" name="Rectangle 6"/>
          <p:cNvSpPr>
            <a:spLocks/>
          </p:cNvSpPr>
          <p:nvPr/>
        </p:nvSpPr>
        <p:spPr bwMode="auto">
          <a:xfrm flipH="1">
            <a:off x="2195736" y="4336474"/>
            <a:ext cx="1134126" cy="73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35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Sales are 4% below last year</a:t>
            </a:r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 flipH="1">
            <a:off x="3923928" y="4390480"/>
            <a:ext cx="1134126" cy="73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35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A competitor launched at a lower price</a:t>
            </a:r>
          </a:p>
        </p:txBody>
      </p:sp>
      <p:sp>
        <p:nvSpPr>
          <p:cNvPr id="22" name="Rectangle 6"/>
          <p:cNvSpPr>
            <a:spLocks/>
          </p:cNvSpPr>
          <p:nvPr/>
        </p:nvSpPr>
        <p:spPr bwMode="auto">
          <a:xfrm flipH="1">
            <a:off x="5382090" y="4403320"/>
            <a:ext cx="1620180" cy="98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AFD5D9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 defTabSz="482186">
              <a:lnSpc>
                <a:spcPct val="120000"/>
              </a:lnSpc>
            </a:pPr>
            <a:r>
              <a:rPr lang="en-US" altLang="en-US" sz="1350" dirty="0">
                <a:solidFill>
                  <a:sysClr val="windowText" lastClr="000000"/>
                </a:solidFill>
                <a:latin typeface="Avenir Book"/>
                <a:cs typeface="Avenir Book"/>
                <a:sym typeface="Arial" pitchFamily="34" charset="0"/>
              </a:rPr>
              <a:t>How can we reduce our price or improve our offer to take back share?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884558" y="6489040"/>
            <a:ext cx="12242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ICAEW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39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  <p:bldP spid="10" grpId="0"/>
      <p:bldP spid="11" grpId="0" animBg="1"/>
      <p:bldP spid="12" grpId="0" animBg="1"/>
      <p:bldP spid="15" grpId="0"/>
      <p:bldP spid="16" grpId="0"/>
      <p:bldP spid="3" grpId="0"/>
      <p:bldP spid="24" grpId="0"/>
      <p:bldP spid="25" grpId="0"/>
      <p:bldP spid="17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4C7186E6-2F58-914E-B797-7B8840821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17" y="487241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9DDC"/>
                </a:solidFill>
                <a:latin typeface="+mj-lt"/>
                <a:cs typeface="Avenir Medium" charset="0"/>
                <a:sym typeface="Avenir Book" charset="0"/>
              </a:rPr>
              <a:t>HOW THE RULE OF 3 WORKS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D6172CDD-AFDB-0547-8600-7E265883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84" y="1834090"/>
            <a:ext cx="6664890" cy="3757673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1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WRITE A LIST OF EVERYTHING YOU WANT TO SAY</a:t>
            </a:r>
          </a:p>
          <a:p>
            <a:pPr>
              <a:lnSpc>
                <a:spcPct val="150000"/>
              </a:lnSpc>
              <a:defRPr/>
            </a:pPr>
            <a:endParaRPr lang="en-GB" sz="2400" dirty="0">
              <a:latin typeface="+mj-lt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2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PICK THE 3 MOST IMPORTANT DECISIONS YOU’D LIKE TO INFLUENCE WITH A STAEKHOLDER</a:t>
            </a:r>
          </a:p>
          <a:p>
            <a:pPr>
              <a:lnSpc>
                <a:spcPct val="150000"/>
              </a:lnSpc>
              <a:defRPr/>
            </a:pPr>
            <a:endParaRPr lang="en-GB" sz="2400" dirty="0">
              <a:latin typeface="+mj-lt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3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SAVE THE REST FOR ANOTHER DAY</a:t>
            </a:r>
          </a:p>
          <a:p>
            <a:pPr marL="342900" indent="-342900">
              <a:lnSpc>
                <a:spcPct val="150000"/>
              </a:lnSpc>
              <a:buAutoNum type="arabicPlain" startAt="2"/>
              <a:defRPr/>
            </a:pP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295">
            <a:extLst>
              <a:ext uri="{FF2B5EF4-FFF2-40B4-BE49-F238E27FC236}">
                <a16:creationId xmlns:a16="http://schemas.microsoft.com/office/drawing/2014/main" id="{2F6BA009-DC4E-434E-8CFE-43796CF52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25" y="1299165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</p:spTree>
    <p:extLst>
      <p:ext uri="{BB962C8B-B14F-4D97-AF65-F5344CB8AC3E}">
        <p14:creationId xmlns:p14="http://schemas.microsoft.com/office/powerpoint/2010/main" val="113480990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5180-7A3F-6545-A29E-FF0DFFDA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solidFill>
                  <a:schemeClr val="accent5"/>
                </a:solidFill>
                <a:latin typeface="Avenir Next" panose="020B0503020202020204" pitchFamily="34" charset="0"/>
              </a:rPr>
              <a:t>5 WHYS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8138-1C47-4342-9DBB-F830E121D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5% adverse variance spend in April 2019</a:t>
            </a:r>
          </a:p>
          <a:p>
            <a:pPr marL="0" indent="0">
              <a:buNone/>
            </a:pPr>
            <a:r>
              <a:rPr lang="en-US" b="1" dirty="0"/>
              <a:t>INSIGHT: How could we improve the staff planner to improve resource planning to meet patient demand?</a:t>
            </a:r>
          </a:p>
          <a:p>
            <a:pPr marL="0" indent="0">
              <a:buNone/>
            </a:pPr>
            <a:r>
              <a:rPr lang="en-US" dirty="0"/>
              <a:t>WHY: Due to pay costs</a:t>
            </a:r>
          </a:p>
          <a:p>
            <a:pPr marL="0" indent="0">
              <a:buNone/>
            </a:pPr>
            <a:r>
              <a:rPr lang="en-US" dirty="0"/>
              <a:t>WHY: Due to more than planned agency staff</a:t>
            </a:r>
          </a:p>
          <a:p>
            <a:pPr marL="0" indent="0">
              <a:buNone/>
            </a:pPr>
            <a:r>
              <a:rPr lang="en-US" dirty="0"/>
              <a:t>WHY: Due to the need to cover Easter holidays</a:t>
            </a:r>
          </a:p>
          <a:p>
            <a:pPr marL="0" indent="0">
              <a:buNone/>
            </a:pPr>
            <a:r>
              <a:rPr lang="en-US" dirty="0"/>
              <a:t>WHY: Due to an ineffective staff planner </a:t>
            </a:r>
          </a:p>
          <a:p>
            <a:pPr marL="0" indent="0">
              <a:buNone/>
            </a:pPr>
            <a:r>
              <a:rPr lang="en-US" dirty="0"/>
              <a:t>WHY: Due to a manual staff planner 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2C22CDDF-1550-A84C-8158-E06D1E35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433266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E74A2618-D140-534B-AEF2-EA1F6634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3179858"/>
            <a:ext cx="7658090" cy="209568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 marL="342900" indent="-342900">
              <a:lnSpc>
                <a:spcPct val="200000"/>
              </a:lnSpc>
              <a:buAutoNum type="arabicPlain"/>
              <a:defRPr/>
            </a:pP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Who is the stakeholder</a:t>
            </a:r>
          </a:p>
          <a:p>
            <a:pPr marL="342900" indent="-342900">
              <a:lnSpc>
                <a:spcPct val="200000"/>
              </a:lnSpc>
              <a:buAutoNum type="arabicPlain"/>
              <a:defRPr/>
            </a:pP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3 insight led decisions you’d like to influence</a:t>
            </a:r>
          </a:p>
          <a:p>
            <a:pPr marL="342900" indent="-342900">
              <a:lnSpc>
                <a:spcPct val="200000"/>
              </a:lnSpc>
              <a:buAutoNum type="arabicPlain"/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Ask for feedback </a:t>
            </a: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from your colleague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1096">
            <a:extLst>
              <a:ext uri="{FF2B5EF4-FFF2-40B4-BE49-F238E27FC236}">
                <a16:creationId xmlns:a16="http://schemas.microsoft.com/office/drawing/2014/main" id="{FDE599FC-56B8-B24B-B842-4F4CDF8A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1396286"/>
            <a:ext cx="7658090" cy="433686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cs typeface="Avenir Medium" charset="0"/>
                <a:sym typeface="Avenir Medium" charset="0"/>
              </a:rPr>
              <a:t>In pairs discuss:</a:t>
            </a:r>
          </a:p>
        </p:txBody>
      </p:sp>
    </p:spTree>
    <p:extLst>
      <p:ext uri="{BB962C8B-B14F-4D97-AF65-F5344CB8AC3E}">
        <p14:creationId xmlns:p14="http://schemas.microsoft.com/office/powerpoint/2010/main" val="236227036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70E0E15-7AE1-4BDF-8778-3CB172C7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314325"/>
            <a:ext cx="5667375" cy="1143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092406-DACF-46BC-B77B-E7CB226C7FAA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457200" y="2108200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6689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295">
            <a:extLst>
              <a:ext uri="{FF2B5EF4-FFF2-40B4-BE49-F238E27FC236}">
                <a16:creationId xmlns:a16="http://schemas.microsoft.com/office/drawing/2014/main" id="{91C456E7-5450-0B4C-BE0F-11908A6A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25" y="2859750"/>
            <a:ext cx="5416951" cy="11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/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MY NUMBER 3 TOOL</a:t>
            </a:r>
          </a:p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SELL THE DECISION RATHER THAN TELL THE DECISION</a:t>
            </a:r>
          </a:p>
        </p:txBody>
      </p:sp>
    </p:spTree>
    <p:extLst>
      <p:ext uri="{BB962C8B-B14F-4D97-AF65-F5344CB8AC3E}">
        <p14:creationId xmlns:p14="http://schemas.microsoft.com/office/powerpoint/2010/main" val="29279967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21E4B01-0CE4-47AF-95B7-ECB4238DDF6D}"/>
              </a:ext>
            </a:extLst>
          </p:cNvPr>
          <p:cNvGraphicFramePr>
            <a:graphicFrameLocks/>
          </p:cNvGraphicFramePr>
          <p:nvPr/>
        </p:nvGraphicFramePr>
        <p:xfrm>
          <a:off x="-347836" y="2494311"/>
          <a:ext cx="5323523" cy="3085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4708-B126-464C-A8E8-9D9B19C895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37052" y="1143000"/>
            <a:ext cx="4006947" cy="5383306"/>
          </a:xfrm>
        </p:spPr>
        <p:txBody>
          <a:bodyPr>
            <a:no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GB" sz="2400" dirty="0"/>
              <a:t>Pick 5 key stakeholders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GB" sz="2400" dirty="0"/>
              <a:t>Where does each person sit? Put them into the 3 circles (Comfort, Risk and Panic)?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GB" sz="2400" dirty="0"/>
              <a:t>Why have you put each person where you have?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GB" sz="2400" dirty="0"/>
              <a:t>Are there any patterns that emerge?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GB" sz="2400" dirty="0"/>
              <a:t>Which 1 or 2 people is it </a:t>
            </a:r>
            <a:r>
              <a:rPr lang="en-GB" sz="2400" b="1" dirty="0"/>
              <a:t>really </a:t>
            </a:r>
            <a:r>
              <a:rPr lang="en-GB" sz="2400" dirty="0"/>
              <a:t>important for you to be more inquisitive and inclusive with?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8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F44B2-9ACA-DA45-AC1A-24B759D1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81516-5561-D94D-B405-0D57AB61F7A6}"/>
              </a:ext>
            </a:extLst>
          </p:cNvPr>
          <p:cNvSpPr txBox="1"/>
          <p:nvPr/>
        </p:nvSpPr>
        <p:spPr>
          <a:xfrm>
            <a:off x="888424" y="2992582"/>
            <a:ext cx="2069869" cy="748145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algn="l"/>
            <a:r>
              <a:rPr lang="en-US" sz="3000" b="1" dirty="0">
                <a:solidFill>
                  <a:schemeClr val="accent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1B894-35AA-2941-ABE0-C0064330F34B}"/>
              </a:ext>
            </a:extLst>
          </p:cNvPr>
          <p:cNvSpPr txBox="1"/>
          <p:nvPr/>
        </p:nvSpPr>
        <p:spPr>
          <a:xfrm>
            <a:off x="2531228" y="2927119"/>
            <a:ext cx="2069869" cy="748145"/>
          </a:xfrm>
          <a:prstGeom prst="rect">
            <a:avLst/>
          </a:prstGeom>
        </p:spPr>
        <p:txBody>
          <a:bodyPr wrap="square" rtlCol="0">
            <a:normAutofit fontScale="92500" lnSpcReduction="10000"/>
          </a:bodyPr>
          <a:lstStyle/>
          <a:p>
            <a:pPr algn="l"/>
            <a:r>
              <a:rPr lang="en-US" sz="4950" b="1" dirty="0">
                <a:solidFill>
                  <a:schemeClr val="accent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8549F-ABEB-0B4B-85E5-A7C35252AFF7}"/>
              </a:ext>
            </a:extLst>
          </p:cNvPr>
          <p:cNvSpPr txBox="1"/>
          <p:nvPr/>
        </p:nvSpPr>
        <p:spPr>
          <a:xfrm>
            <a:off x="3219103" y="3054927"/>
            <a:ext cx="2273531" cy="851015"/>
          </a:xfrm>
          <a:prstGeom prst="rect">
            <a:avLst/>
          </a:prstGeom>
        </p:spPr>
        <p:txBody>
          <a:bodyPr wrap="square" rtlCol="0">
            <a:normAutofit fontScale="55000" lnSpcReduction="20000"/>
          </a:bodyPr>
          <a:lstStyle/>
          <a:p>
            <a:pPr algn="l"/>
            <a:r>
              <a:rPr lang="en-US" sz="4950" b="1" dirty="0">
                <a:solidFill>
                  <a:schemeClr val="accent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6791E-BF70-EF43-8BE1-F80B88555CE3}"/>
              </a:ext>
            </a:extLst>
          </p:cNvPr>
          <p:cNvSpPr txBox="1"/>
          <p:nvPr/>
        </p:nvSpPr>
        <p:spPr>
          <a:xfrm>
            <a:off x="5814753" y="2939587"/>
            <a:ext cx="2069869" cy="748145"/>
          </a:xfrm>
          <a:prstGeom prst="rect">
            <a:avLst/>
          </a:prstGeom>
        </p:spPr>
        <p:txBody>
          <a:bodyPr wrap="square" rtlCol="0">
            <a:normAutofit fontScale="92500" lnSpcReduction="10000"/>
          </a:bodyPr>
          <a:lstStyle/>
          <a:p>
            <a:pPr algn="l"/>
            <a:r>
              <a:rPr lang="en-US" sz="4950" b="1" dirty="0">
                <a:solidFill>
                  <a:schemeClr val="accent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4EE2-1E18-F74E-9098-F727C2D8302F}"/>
              </a:ext>
            </a:extLst>
          </p:cNvPr>
          <p:cNvSpPr txBox="1"/>
          <p:nvPr/>
        </p:nvSpPr>
        <p:spPr>
          <a:xfrm>
            <a:off x="6629401" y="3054928"/>
            <a:ext cx="2273531" cy="748145"/>
          </a:xfrm>
          <a:prstGeom prst="rect">
            <a:avLst/>
          </a:prstGeom>
        </p:spPr>
        <p:txBody>
          <a:bodyPr wrap="square" rtlCol="0">
            <a:normAutofit fontScale="62500" lnSpcReduction="20000"/>
          </a:bodyPr>
          <a:lstStyle/>
          <a:p>
            <a:pPr algn="l"/>
            <a:r>
              <a:rPr lang="en-US" sz="4950" b="1" dirty="0">
                <a:solidFill>
                  <a:schemeClr val="accent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19394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62B51-46EE-AE4C-95C8-80561F3E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92608"/>
            <a:ext cx="8229600" cy="14727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9600" dirty="0"/>
              <a:t>7  38 55</a:t>
            </a:r>
          </a:p>
        </p:txBody>
      </p:sp>
    </p:spTree>
    <p:extLst>
      <p:ext uri="{BB962C8B-B14F-4D97-AF65-F5344CB8AC3E}">
        <p14:creationId xmlns:p14="http://schemas.microsoft.com/office/powerpoint/2010/main" val="3182786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623DC6C-6959-43DC-8AE1-D8AF233373B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884558" y="6489040"/>
            <a:ext cx="12242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de-DE"/>
              <a:t>© ICAEW 2018</a:t>
            </a:r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28CCA5E0-C876-41A4-80AC-1314151F6372}"/>
              </a:ext>
            </a:extLst>
          </p:cNvPr>
          <p:cNvGraphicFramePr>
            <a:graphicFrameLocks noGrp="1"/>
          </p:cNvGraphicFramePr>
          <p:nvPr>
            <p:ph type="dgm" idx="1"/>
          </p:nvPr>
        </p:nvGraphicFramePr>
        <p:xfrm>
          <a:off x="457200" y="2108200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921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riangle 22"/>
          <p:cNvSpPr>
            <a:spLocks noChangeArrowheads="1"/>
          </p:cNvSpPr>
          <p:nvPr/>
        </p:nvSpPr>
        <p:spPr bwMode="auto">
          <a:xfrm rot="10800000">
            <a:off x="1116013" y="1341438"/>
            <a:ext cx="4427537" cy="5040312"/>
          </a:xfrm>
          <a:prstGeom prst="triangle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/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4515" name="Straight Connector 3"/>
          <p:cNvCxnSpPr>
            <a:cxnSpLocks noChangeShapeType="1"/>
          </p:cNvCxnSpPr>
          <p:nvPr/>
        </p:nvCxnSpPr>
        <p:spPr bwMode="auto">
          <a:xfrm>
            <a:off x="2555776" y="4365625"/>
            <a:ext cx="1512887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16" name="Straight Connector 6"/>
          <p:cNvCxnSpPr>
            <a:cxnSpLocks noChangeShapeType="1"/>
          </p:cNvCxnSpPr>
          <p:nvPr/>
        </p:nvCxnSpPr>
        <p:spPr bwMode="auto">
          <a:xfrm>
            <a:off x="1979712" y="2780928"/>
            <a:ext cx="2700337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411413" y="1628775"/>
            <a:ext cx="1944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solidFill>
                  <a:schemeClr val="bg1"/>
                </a:solidFill>
              </a:rPr>
              <a:t>Listening for DEPTH</a:t>
            </a:r>
          </a:p>
        </p:txBody>
      </p:sp>
      <p:sp>
        <p:nvSpPr>
          <p:cNvPr id="64517" name="TextBox 15"/>
          <p:cNvSpPr txBox="1">
            <a:spLocks noChangeArrowheads="1"/>
          </p:cNvSpPr>
          <p:nvPr/>
        </p:nvSpPr>
        <p:spPr bwMode="auto">
          <a:xfrm>
            <a:off x="2492375" y="4508500"/>
            <a:ext cx="17192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solidFill>
                  <a:srgbClr val="FFFFFF"/>
                </a:solidFill>
              </a:rPr>
              <a:t>Listening to </a:t>
            </a:r>
          </a:p>
          <a:p>
            <a:pPr algn="ctr" eaLnBrk="1" hangingPunct="1"/>
            <a:r>
              <a:rPr lang="en-US" sz="2200">
                <a:solidFill>
                  <a:srgbClr val="FFFFFF"/>
                </a:solidFill>
              </a:rPr>
              <a:t>SELF</a:t>
            </a:r>
          </a:p>
        </p:txBody>
      </p:sp>
      <p:sp>
        <p:nvSpPr>
          <p:cNvPr id="64518" name="TextBox 16"/>
          <p:cNvSpPr txBox="1">
            <a:spLocks noChangeArrowheads="1"/>
          </p:cNvSpPr>
          <p:nvPr/>
        </p:nvSpPr>
        <p:spPr bwMode="auto">
          <a:xfrm>
            <a:off x="2339975" y="3141663"/>
            <a:ext cx="2052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solidFill>
                  <a:srgbClr val="FFFFFF"/>
                </a:solidFill>
              </a:rPr>
              <a:t>Listening for MEANING</a:t>
            </a: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1171575" y="293688"/>
            <a:ext cx="7000875" cy="116681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000" b="0" kern="0" dirty="0">
                <a:solidFill>
                  <a:schemeClr val="tx1"/>
                </a:solidFill>
                <a:cs typeface="Arial" panose="020B0604020202020204" pitchFamily="34" charset="0"/>
              </a:rPr>
              <a:t>Relationship</a:t>
            </a:r>
          </a:p>
        </p:txBody>
      </p:sp>
      <p:sp>
        <p:nvSpPr>
          <p:cNvPr id="64520" name="TextBox 29"/>
          <p:cNvSpPr txBox="1">
            <a:spLocks noChangeArrowheads="1"/>
          </p:cNvSpPr>
          <p:nvPr/>
        </p:nvSpPr>
        <p:spPr bwMode="auto">
          <a:xfrm>
            <a:off x="0" y="6470650"/>
            <a:ext cx="243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/>
              <a:t>Based on work of Whitworth et al (2007)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435600" y="4862513"/>
            <a:ext cx="1970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0" dirty="0">
                <a:solidFill>
                  <a:sysClr val="windowText" lastClr="000000"/>
                </a:solidFill>
              </a:rPr>
              <a:t>…your perspective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719763" y="1171575"/>
            <a:ext cx="28844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ysClr val="windowText" lastClr="000000"/>
                </a:solidFill>
              </a:rPr>
              <a:t>Your focus is on: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35600" y="3335338"/>
            <a:ext cx="1971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0" dirty="0">
                <a:solidFill>
                  <a:sysClr val="windowText" lastClr="000000"/>
                </a:solidFill>
              </a:rPr>
              <a:t>…their words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435600" y="1628775"/>
            <a:ext cx="3240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7F7F7F"/>
                </a:solidFill>
                <a:cs typeface="Arial" charset="0"/>
              </a:rPr>
              <a:t>…</a:t>
            </a:r>
            <a:r>
              <a:rPr lang="en-US" sz="2000" b="0" dirty="0">
                <a:solidFill>
                  <a:sysClr val="windowText" lastClr="000000"/>
                </a:solidFill>
                <a:cs typeface="Arial" charset="0"/>
              </a:rPr>
              <a:t>their words, feelings, body, tone, perspective, experience</a:t>
            </a: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5003800" y="2781300"/>
            <a:ext cx="2646363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4410075" y="4365625"/>
            <a:ext cx="3240088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ChangeShapeType="1"/>
            <a:stCxn id="64513" idx="0"/>
          </p:cNvCxnSpPr>
          <p:nvPr/>
        </p:nvCxnSpPr>
        <p:spPr bwMode="auto">
          <a:xfrm flipV="1">
            <a:off x="3330575" y="6378575"/>
            <a:ext cx="4319588" cy="3175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23850" y="333375"/>
            <a:ext cx="8496300" cy="11668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CC00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000" b="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Four helpful </a:t>
            </a:r>
            <a:r>
              <a:rPr lang="en-US" sz="4000" b="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behaviours</a:t>
            </a:r>
            <a:endParaRPr lang="en-US" sz="4000" b="0" kern="0" dirty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979613" y="1628775"/>
            <a:ext cx="2430462" cy="2016125"/>
          </a:xfrm>
          <a:prstGeom prst="rect">
            <a:avLst/>
          </a:prstGeom>
          <a:solidFill>
            <a:srgbClr val="4BACC6"/>
          </a:solidFill>
          <a:ln w="9525">
            <a:solidFill>
              <a:srgbClr val="007C85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Presence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79613" y="3933825"/>
            <a:ext cx="2430462" cy="20161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txBody>
          <a:bodyPr lIns="72000" tIns="72000" rIns="72000" bIns="72000" anchor="ctr"/>
          <a:lstStyle/>
          <a:p>
            <a:pPr algn="ctr" eaLnBrk="1" hangingPunct="1">
              <a:defRPr/>
            </a:pPr>
            <a:r>
              <a:rPr lang="en-US" dirty="0"/>
              <a:t>Work with </a:t>
            </a:r>
          </a:p>
          <a:p>
            <a:pPr algn="ctr" eaLnBrk="1" hangingPunct="1">
              <a:defRPr/>
            </a:pPr>
            <a:r>
              <a:rPr lang="en-US" dirty="0"/>
              <a:t>Inner Voice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625975" y="3933825"/>
            <a:ext cx="2430463" cy="2016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lIns="72000" tIns="72000" rIns="72000" bIns="7200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Active 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25975" y="1628775"/>
            <a:ext cx="2430463" cy="2016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lIns="72000" tIns="72000" rIns="72000" bIns="72000" anchor="ctr"/>
          <a:lstStyle/>
          <a:p>
            <a:pPr algn="ctr" eaLnBrk="1" hangingPunct="1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dirty="0"/>
              <a:t>Silence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70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BCBE17-E4D1-4AF5-8185-FACD20D691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5900" y="2057401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C4069C1-1BE5-B741-8654-202DCAFE53D0}"/>
              </a:ext>
            </a:extLst>
          </p:cNvPr>
          <p:cNvSpPr txBox="1">
            <a:spLocks/>
          </p:cNvSpPr>
          <p:nvPr/>
        </p:nvSpPr>
        <p:spPr>
          <a:xfrm>
            <a:off x="146744" y="1100138"/>
            <a:ext cx="820184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i="0" dirty="0">
                <a:solidFill>
                  <a:schemeClr val="accent5"/>
                </a:solidFill>
                <a:latin typeface="Avenir Next" panose="020B0503020202020204" pitchFamily="34" charset="0"/>
              </a:rPr>
              <a:t>POWER QUESTIONS  </a:t>
            </a:r>
          </a:p>
        </p:txBody>
      </p:sp>
    </p:spTree>
    <p:extLst>
      <p:ext uri="{BB962C8B-B14F-4D97-AF65-F5344CB8AC3E}">
        <p14:creationId xmlns:p14="http://schemas.microsoft.com/office/powerpoint/2010/main" val="2794655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8" name="Picture 2" descr="head_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06" y="2286001"/>
            <a:ext cx="3600450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2739" name="Text Box 3"/>
          <p:cNvSpPr txBox="1">
            <a:spLocks noChangeArrowheads="1"/>
          </p:cNvSpPr>
          <p:nvPr/>
        </p:nvSpPr>
        <p:spPr bwMode="auto">
          <a:xfrm>
            <a:off x="3143250" y="2893220"/>
            <a:ext cx="1214438" cy="759619"/>
          </a:xfrm>
          <a:prstGeom prst="rect">
            <a:avLst/>
          </a:prstGeom>
          <a:solidFill>
            <a:srgbClr val="002060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Time/Space Matter/Energy</a:t>
            </a:r>
          </a:p>
        </p:txBody>
      </p:sp>
      <p:sp>
        <p:nvSpPr>
          <p:cNvPr id="1012740" name="Text Box 4"/>
          <p:cNvSpPr txBox="1">
            <a:spLocks noChangeArrowheads="1"/>
          </p:cNvSpPr>
          <p:nvPr/>
        </p:nvSpPr>
        <p:spPr bwMode="auto">
          <a:xfrm>
            <a:off x="3314700" y="3214689"/>
            <a:ext cx="1214438" cy="759619"/>
          </a:xfrm>
          <a:prstGeom prst="rect">
            <a:avLst/>
          </a:prstGeom>
          <a:solidFill>
            <a:srgbClr val="CC99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Language</a:t>
            </a:r>
          </a:p>
        </p:txBody>
      </p:sp>
      <p:sp>
        <p:nvSpPr>
          <p:cNvPr id="1012741" name="Text Box 5"/>
          <p:cNvSpPr txBox="1">
            <a:spLocks noChangeArrowheads="1"/>
          </p:cNvSpPr>
          <p:nvPr/>
        </p:nvSpPr>
        <p:spPr bwMode="auto">
          <a:xfrm>
            <a:off x="3429000" y="3375423"/>
            <a:ext cx="1214438" cy="759619"/>
          </a:xfrm>
          <a:prstGeom prst="rect">
            <a:avLst/>
          </a:prstGeom>
          <a:solidFill>
            <a:srgbClr val="FF9900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Memories</a:t>
            </a:r>
          </a:p>
        </p:txBody>
      </p:sp>
      <p:sp>
        <p:nvSpPr>
          <p:cNvPr id="1012742" name="Text Box 6"/>
          <p:cNvSpPr txBox="1">
            <a:spLocks noChangeArrowheads="1"/>
          </p:cNvSpPr>
          <p:nvPr/>
        </p:nvSpPr>
        <p:spPr bwMode="auto">
          <a:xfrm>
            <a:off x="3543300" y="3536157"/>
            <a:ext cx="1214438" cy="759619"/>
          </a:xfrm>
          <a:prstGeom prst="rect">
            <a:avLst/>
          </a:prstGeom>
          <a:solidFill>
            <a:srgbClr val="00FF00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Decisions</a:t>
            </a:r>
          </a:p>
        </p:txBody>
      </p:sp>
      <p:sp>
        <p:nvSpPr>
          <p:cNvPr id="1012744" name="Text Box 8"/>
          <p:cNvSpPr txBox="1">
            <a:spLocks noChangeArrowheads="1"/>
          </p:cNvSpPr>
          <p:nvPr/>
        </p:nvSpPr>
        <p:spPr bwMode="auto">
          <a:xfrm>
            <a:off x="3657600" y="3750470"/>
            <a:ext cx="1214438" cy="759619"/>
          </a:xfrm>
          <a:prstGeom prst="rect">
            <a:avLst/>
          </a:prstGeom>
          <a:solidFill>
            <a:srgbClr val="FFCC99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Meta Programs</a:t>
            </a:r>
          </a:p>
        </p:txBody>
      </p:sp>
      <p:sp>
        <p:nvSpPr>
          <p:cNvPr id="1012745" name="AutoShape 9"/>
          <p:cNvSpPr>
            <a:spLocks noChangeArrowheads="1"/>
          </p:cNvSpPr>
          <p:nvPr/>
        </p:nvSpPr>
        <p:spPr bwMode="auto">
          <a:xfrm>
            <a:off x="5772150" y="3429001"/>
            <a:ext cx="958454" cy="321469"/>
          </a:xfrm>
          <a:prstGeom prst="leftArrow">
            <a:avLst>
              <a:gd name="adj1" fmla="val 50000"/>
              <a:gd name="adj2" fmla="val 7453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46" name="Text Box 10"/>
          <p:cNvSpPr txBox="1">
            <a:spLocks noChangeArrowheads="1"/>
          </p:cNvSpPr>
          <p:nvPr/>
        </p:nvSpPr>
        <p:spPr bwMode="auto">
          <a:xfrm>
            <a:off x="3543300" y="2278857"/>
            <a:ext cx="1485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100" b="0">
                <a:latin typeface="Haettenschweiler" charset="0"/>
              </a:rPr>
              <a:t>Filters</a:t>
            </a:r>
          </a:p>
        </p:txBody>
      </p:sp>
      <p:sp>
        <p:nvSpPr>
          <p:cNvPr id="1012747" name="Text Box 11"/>
          <p:cNvSpPr txBox="1">
            <a:spLocks noChangeArrowheads="1"/>
          </p:cNvSpPr>
          <p:nvPr/>
        </p:nvSpPr>
        <p:spPr bwMode="auto">
          <a:xfrm>
            <a:off x="3771900" y="3964782"/>
            <a:ext cx="1214438" cy="759619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9071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Values &amp; Beliefs</a:t>
            </a:r>
          </a:p>
        </p:txBody>
      </p:sp>
      <p:sp>
        <p:nvSpPr>
          <p:cNvPr id="1012748" name="Text Box 12"/>
          <p:cNvSpPr txBox="1">
            <a:spLocks noChangeArrowheads="1"/>
          </p:cNvSpPr>
          <p:nvPr/>
        </p:nvSpPr>
        <p:spPr bwMode="auto">
          <a:xfrm>
            <a:off x="3886200" y="4170761"/>
            <a:ext cx="1214438" cy="758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>
                <a:solidFill>
                  <a:schemeClr val="bg2"/>
                </a:solidFill>
              </a:rPr>
              <a:t>Attitudes</a:t>
            </a:r>
          </a:p>
        </p:txBody>
      </p:sp>
      <p:sp>
        <p:nvSpPr>
          <p:cNvPr id="1012749" name="Text Box 13"/>
          <p:cNvSpPr txBox="1">
            <a:spLocks noChangeArrowheads="1"/>
          </p:cNvSpPr>
          <p:nvPr/>
        </p:nvSpPr>
        <p:spPr bwMode="auto">
          <a:xfrm rot="1620000">
            <a:off x="3224213" y="2605432"/>
            <a:ext cx="857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500" b="0">
                <a:latin typeface="Haettenschweiler" charset="0"/>
              </a:rPr>
              <a:t>Delete</a:t>
            </a:r>
          </a:p>
        </p:txBody>
      </p:sp>
      <p:sp>
        <p:nvSpPr>
          <p:cNvPr id="1012750" name="Text Box 14"/>
          <p:cNvSpPr txBox="1">
            <a:spLocks noChangeArrowheads="1"/>
          </p:cNvSpPr>
          <p:nvPr/>
        </p:nvSpPr>
        <p:spPr bwMode="auto">
          <a:xfrm>
            <a:off x="3786188" y="2645570"/>
            <a:ext cx="9715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500" b="0">
                <a:latin typeface="Haettenschweiler" charset="0"/>
              </a:rPr>
              <a:t>Distort</a:t>
            </a:r>
          </a:p>
        </p:txBody>
      </p:sp>
      <p:sp>
        <p:nvSpPr>
          <p:cNvPr id="1012751" name="Text Box 15"/>
          <p:cNvSpPr txBox="1">
            <a:spLocks noChangeArrowheads="1"/>
          </p:cNvSpPr>
          <p:nvPr/>
        </p:nvSpPr>
        <p:spPr bwMode="auto">
          <a:xfrm rot="-1620000">
            <a:off x="4348163" y="2492322"/>
            <a:ext cx="10858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500" b="0">
                <a:latin typeface="Haettenschweiler" charset="0"/>
              </a:rPr>
              <a:t>Generalise</a:t>
            </a:r>
          </a:p>
        </p:txBody>
      </p:sp>
      <p:sp>
        <p:nvSpPr>
          <p:cNvPr id="1012752" name="Oval 16"/>
          <p:cNvSpPr>
            <a:spLocks noChangeArrowheads="1"/>
          </p:cNvSpPr>
          <p:nvPr/>
        </p:nvSpPr>
        <p:spPr bwMode="auto">
          <a:xfrm>
            <a:off x="3086100" y="2330055"/>
            <a:ext cx="2514600" cy="3268265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53" name="AutoShape 17"/>
          <p:cNvSpPr>
            <a:spLocks noChangeArrowheads="1"/>
          </p:cNvSpPr>
          <p:nvPr/>
        </p:nvSpPr>
        <p:spPr bwMode="auto">
          <a:xfrm rot="5400000">
            <a:off x="4883944" y="2490788"/>
            <a:ext cx="347663" cy="1314450"/>
          </a:xfrm>
          <a:prstGeom prst="curvedRightArrow">
            <a:avLst>
              <a:gd name="adj1" fmla="val 75616"/>
              <a:gd name="adj2" fmla="val 151233"/>
              <a:gd name="adj3" fmla="val 33333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54" name="AutoShape 18"/>
          <p:cNvSpPr>
            <a:spLocks noChangeArrowheads="1"/>
          </p:cNvSpPr>
          <p:nvPr/>
        </p:nvSpPr>
        <p:spPr bwMode="auto">
          <a:xfrm>
            <a:off x="5086350" y="4071939"/>
            <a:ext cx="571500" cy="160735"/>
          </a:xfrm>
          <a:prstGeom prst="lef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55" name="AutoShape 19"/>
          <p:cNvSpPr>
            <a:spLocks noChangeArrowheads="1"/>
          </p:cNvSpPr>
          <p:nvPr/>
        </p:nvSpPr>
        <p:spPr bwMode="auto">
          <a:xfrm rot="5400000">
            <a:off x="4894660" y="4137422"/>
            <a:ext cx="240506" cy="1343025"/>
          </a:xfrm>
          <a:prstGeom prst="curvedLeftArrow">
            <a:avLst>
              <a:gd name="adj1" fmla="val 111683"/>
              <a:gd name="adj2" fmla="val 223366"/>
              <a:gd name="adj3" fmla="val 3333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56" name="Text Box 20"/>
          <p:cNvSpPr txBox="1">
            <a:spLocks noChangeArrowheads="1"/>
          </p:cNvSpPr>
          <p:nvPr/>
        </p:nvSpPr>
        <p:spPr bwMode="auto">
          <a:xfrm>
            <a:off x="1200150" y="2406253"/>
            <a:ext cx="1371600" cy="5770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/>
              <a:t>7 +-2 Chunks Internal Representations</a:t>
            </a:r>
          </a:p>
        </p:txBody>
      </p:sp>
      <p:sp>
        <p:nvSpPr>
          <p:cNvPr id="1012757" name="Text Box 21"/>
          <p:cNvSpPr txBox="1">
            <a:spLocks noChangeArrowheads="1"/>
          </p:cNvSpPr>
          <p:nvPr/>
        </p:nvSpPr>
        <p:spPr bwMode="auto">
          <a:xfrm>
            <a:off x="1400175" y="3886201"/>
            <a:ext cx="971550" cy="253916"/>
          </a:xfrm>
          <a:prstGeom prst="rect">
            <a:avLst/>
          </a:prstGeom>
          <a:noFill/>
          <a:ln w="38100">
            <a:solidFill>
              <a:srgbClr val="F9071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/>
              <a:t>State</a:t>
            </a:r>
          </a:p>
        </p:txBody>
      </p:sp>
      <p:sp>
        <p:nvSpPr>
          <p:cNvPr id="1012759" name="Text Box 23"/>
          <p:cNvSpPr txBox="1">
            <a:spLocks noChangeArrowheads="1"/>
          </p:cNvSpPr>
          <p:nvPr/>
        </p:nvSpPr>
        <p:spPr bwMode="auto">
          <a:xfrm>
            <a:off x="1257300" y="5197079"/>
            <a:ext cx="1314450" cy="2539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50" b="0"/>
              <a:t>Physiology</a:t>
            </a:r>
          </a:p>
        </p:txBody>
      </p:sp>
      <p:sp>
        <p:nvSpPr>
          <p:cNvPr id="1012760" name="AutoShape 24"/>
          <p:cNvSpPr>
            <a:spLocks noChangeArrowheads="1"/>
          </p:cNvSpPr>
          <p:nvPr/>
        </p:nvSpPr>
        <p:spPr bwMode="auto">
          <a:xfrm>
            <a:off x="1428750" y="2975373"/>
            <a:ext cx="171450" cy="910828"/>
          </a:xfrm>
          <a:prstGeom prst="curvedRightArrow">
            <a:avLst>
              <a:gd name="adj1" fmla="val 106250"/>
              <a:gd name="adj2" fmla="val 212500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1" name="AutoShape 25"/>
          <p:cNvSpPr>
            <a:spLocks noChangeArrowheads="1"/>
          </p:cNvSpPr>
          <p:nvPr/>
        </p:nvSpPr>
        <p:spPr bwMode="auto">
          <a:xfrm rot="10800000">
            <a:off x="2143125" y="2915842"/>
            <a:ext cx="228600" cy="964406"/>
          </a:xfrm>
          <a:prstGeom prst="curvedRightArrow">
            <a:avLst>
              <a:gd name="adj1" fmla="val 84375"/>
              <a:gd name="adj2" fmla="val 168750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2" name="AutoShape 26"/>
          <p:cNvSpPr>
            <a:spLocks noChangeArrowheads="1"/>
          </p:cNvSpPr>
          <p:nvPr/>
        </p:nvSpPr>
        <p:spPr bwMode="auto">
          <a:xfrm>
            <a:off x="1428750" y="4205289"/>
            <a:ext cx="171450" cy="1017985"/>
          </a:xfrm>
          <a:prstGeom prst="curvedRightArrow">
            <a:avLst>
              <a:gd name="adj1" fmla="val 118750"/>
              <a:gd name="adj2" fmla="val 237500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3" name="AutoShape 27"/>
          <p:cNvSpPr>
            <a:spLocks noChangeArrowheads="1"/>
          </p:cNvSpPr>
          <p:nvPr/>
        </p:nvSpPr>
        <p:spPr bwMode="auto">
          <a:xfrm rot="10800000">
            <a:off x="2143125" y="4135041"/>
            <a:ext cx="228600" cy="1017984"/>
          </a:xfrm>
          <a:prstGeom prst="curvedRightArrow">
            <a:avLst>
              <a:gd name="adj1" fmla="val 89062"/>
              <a:gd name="adj2" fmla="val 178125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4" name="AutoShape 28"/>
          <p:cNvSpPr>
            <a:spLocks noChangeArrowheads="1"/>
          </p:cNvSpPr>
          <p:nvPr/>
        </p:nvSpPr>
        <p:spPr bwMode="auto">
          <a:xfrm>
            <a:off x="2628900" y="2518172"/>
            <a:ext cx="628650" cy="375047"/>
          </a:xfrm>
          <a:prstGeom prst="leftArrow">
            <a:avLst>
              <a:gd name="adj1" fmla="val 50000"/>
              <a:gd name="adj2" fmla="val 419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5" name="Text Box 29"/>
          <p:cNvSpPr txBox="1">
            <a:spLocks noChangeArrowheads="1"/>
          </p:cNvSpPr>
          <p:nvPr/>
        </p:nvSpPr>
        <p:spPr bwMode="auto">
          <a:xfrm rot="-3000000">
            <a:off x="3173869" y="3602237"/>
            <a:ext cx="242374" cy="218717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75" b="0"/>
          </a:p>
        </p:txBody>
      </p:sp>
      <p:sp>
        <p:nvSpPr>
          <p:cNvPr id="1012766" name="AutoShape 30"/>
          <p:cNvSpPr>
            <a:spLocks noChangeArrowheads="1"/>
          </p:cNvSpPr>
          <p:nvPr/>
        </p:nvSpPr>
        <p:spPr bwMode="auto">
          <a:xfrm>
            <a:off x="4057650" y="5197080"/>
            <a:ext cx="2514600" cy="321469"/>
          </a:xfrm>
          <a:prstGeom prst="rightArrow">
            <a:avLst>
              <a:gd name="adj1" fmla="val 50000"/>
              <a:gd name="adj2" fmla="val 195556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12767" name="Text Box 31"/>
          <p:cNvSpPr txBox="1">
            <a:spLocks noChangeArrowheads="1"/>
          </p:cNvSpPr>
          <p:nvPr/>
        </p:nvSpPr>
        <p:spPr bwMode="auto">
          <a:xfrm>
            <a:off x="6411516" y="4970860"/>
            <a:ext cx="1589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 b="0">
                <a:latin typeface="Haettenschweiler" charset="0"/>
              </a:rPr>
              <a:t>Behaviour</a:t>
            </a:r>
          </a:p>
        </p:txBody>
      </p:sp>
      <p:sp>
        <p:nvSpPr>
          <p:cNvPr id="1012768" name="Text Box 32"/>
          <p:cNvSpPr txBox="1">
            <a:spLocks noChangeArrowheads="1"/>
          </p:cNvSpPr>
          <p:nvPr/>
        </p:nvSpPr>
        <p:spPr bwMode="auto">
          <a:xfrm>
            <a:off x="6629400" y="3399236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 b="0">
                <a:latin typeface="Haettenschweiler" charset="0"/>
              </a:rPr>
              <a:t>External Event</a:t>
            </a:r>
          </a:p>
        </p:txBody>
      </p:sp>
      <p:sp>
        <p:nvSpPr>
          <p:cNvPr id="1012769" name="Text Box 33"/>
          <p:cNvSpPr txBox="1">
            <a:spLocks noChangeArrowheads="1"/>
          </p:cNvSpPr>
          <p:nvPr/>
        </p:nvSpPr>
        <p:spPr bwMode="auto">
          <a:xfrm>
            <a:off x="6317456" y="2789635"/>
            <a:ext cx="1828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0">
                <a:solidFill>
                  <a:srgbClr val="FFFF00"/>
                </a:solidFill>
                <a:latin typeface="Arial Black" charset="0"/>
              </a:rPr>
              <a:t>Events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5E43B61-3112-6E46-BF6C-8A11158F9982}"/>
              </a:ext>
            </a:extLst>
          </p:cNvPr>
          <p:cNvSpPr txBox="1">
            <a:spLocks/>
          </p:cNvSpPr>
          <p:nvPr/>
        </p:nvSpPr>
        <p:spPr>
          <a:xfrm>
            <a:off x="146744" y="1100138"/>
            <a:ext cx="820184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i="0" dirty="0">
                <a:solidFill>
                  <a:schemeClr val="accent5"/>
                </a:solidFill>
                <a:latin typeface="Avenir Next" panose="020B0503020202020204" pitchFamily="34" charset="0"/>
              </a:rPr>
              <a:t>POWER QUESTIONS  </a:t>
            </a:r>
          </a:p>
        </p:txBody>
      </p:sp>
    </p:spTree>
    <p:extLst>
      <p:ext uri="{BB962C8B-B14F-4D97-AF65-F5344CB8AC3E}">
        <p14:creationId xmlns:p14="http://schemas.microsoft.com/office/powerpoint/2010/main" val="21298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1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1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1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1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1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1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1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1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12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2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2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12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12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2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12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2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2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12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12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12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12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12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12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01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01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01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01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1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101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01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01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9" dur="500"/>
                                        <p:tgtEl>
                                          <p:spTgt spid="101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3" dur="500"/>
                                        <p:tgtEl>
                                          <p:spTgt spid="101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12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12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12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12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739" grpId="0" animBg="1" autoUpdateAnimBg="0"/>
      <p:bldP spid="1012740" grpId="0" animBg="1" autoUpdateAnimBg="0"/>
      <p:bldP spid="1012741" grpId="0" animBg="1" autoUpdateAnimBg="0"/>
      <p:bldP spid="1012742" grpId="0" animBg="1" autoUpdateAnimBg="0"/>
      <p:bldP spid="1012744" grpId="0" animBg="1" autoUpdateAnimBg="0"/>
      <p:bldP spid="1012745" grpId="0" animBg="1"/>
      <p:bldP spid="1012746" grpId="0" autoUpdateAnimBg="0"/>
      <p:bldP spid="1012747" grpId="0" animBg="1" autoUpdateAnimBg="0"/>
      <p:bldP spid="1012748" grpId="0" animBg="1" autoUpdateAnimBg="0"/>
      <p:bldP spid="1012749" grpId="0" autoUpdateAnimBg="0"/>
      <p:bldP spid="1012750" grpId="0" autoUpdateAnimBg="0"/>
      <p:bldP spid="1012751" grpId="0" autoUpdateAnimBg="0"/>
      <p:bldP spid="1012752" grpId="0" animBg="1"/>
      <p:bldP spid="1012753" grpId="0" animBg="1"/>
      <p:bldP spid="1012754" grpId="0" animBg="1"/>
      <p:bldP spid="1012755" grpId="0" animBg="1"/>
      <p:bldP spid="1012756" grpId="0" animBg="1" autoUpdateAnimBg="0"/>
      <p:bldP spid="1012757" grpId="0" animBg="1" autoUpdateAnimBg="0"/>
      <p:bldP spid="1012759" grpId="0" animBg="1" autoUpdateAnimBg="0"/>
      <p:bldP spid="1012760" grpId="0" animBg="1"/>
      <p:bldP spid="1012761" grpId="0" animBg="1"/>
      <p:bldP spid="1012762" grpId="0" animBg="1"/>
      <p:bldP spid="1012763" grpId="0" animBg="1"/>
      <p:bldP spid="1012764" grpId="0" animBg="1"/>
      <p:bldP spid="1012765" grpId="0" animBg="1" autoUpdateAnimBg="0"/>
      <p:bldP spid="1012766" grpId="0" animBg="1"/>
      <p:bldP spid="1012767" grpId="0" autoUpdateAnimBg="0"/>
      <p:bldP spid="1012768" grpId="0" autoUpdateAnimBg="0"/>
      <p:bldP spid="101276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99F062-7A14-4596-A41C-677102BB4FF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672937" y="1677785"/>
          <a:ext cx="6172200" cy="3319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261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47C7B-25E3-C147-919C-B7F4B608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99F062-7A14-4596-A41C-677102BB4F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9051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accent5"/>
              </a:buClr>
              <a:buNone/>
            </a:pPr>
            <a:endParaRPr lang="en-GB" sz="2100" dirty="0">
              <a:solidFill>
                <a:srgbClr val="404040"/>
              </a:solidFill>
            </a:endParaRPr>
          </a:p>
          <a:p>
            <a:pPr marL="401241" lvl="1" indent="-401241">
              <a:buClr>
                <a:schemeClr val="accent5"/>
              </a:buClr>
              <a:buFont typeface="+mj-lt"/>
              <a:buAutoNum type="arabicPeriod"/>
            </a:pPr>
            <a:r>
              <a:rPr lang="en-GB" sz="2400" dirty="0">
                <a:ea typeface="ＭＳ Ｐゴシック" charset="0"/>
                <a:cs typeface="Arial" charset="0"/>
              </a:rPr>
              <a:t>Open</a:t>
            </a:r>
          </a:p>
          <a:p>
            <a:pPr marL="701279" lvl="2" indent="-401241">
              <a:buClr>
                <a:schemeClr val="accent5"/>
              </a:buClr>
            </a:pPr>
            <a:r>
              <a:rPr lang="en-GB" dirty="0" err="1">
                <a:ea typeface="ＭＳ Ｐゴシック" charset="0"/>
                <a:cs typeface="Arial" charset="0"/>
              </a:rPr>
              <a:t>Why,what,how,when,who,where</a:t>
            </a:r>
            <a:endParaRPr lang="en-GB" dirty="0">
              <a:ea typeface="ＭＳ Ｐゴシック" charset="0"/>
              <a:cs typeface="Arial" charset="0"/>
            </a:endParaRPr>
          </a:p>
          <a:p>
            <a:pPr marL="701279" lvl="2" indent="-401241">
              <a:buClr>
                <a:schemeClr val="accent5"/>
              </a:buClr>
            </a:pPr>
            <a:endParaRPr lang="en-GB" dirty="0">
              <a:ea typeface="ＭＳ Ｐゴシック" charset="0"/>
              <a:cs typeface="Arial" charset="0"/>
            </a:endParaRPr>
          </a:p>
          <a:p>
            <a:pPr marL="401241" lvl="1" indent="-401241">
              <a:buClr>
                <a:schemeClr val="accent5"/>
              </a:buClr>
              <a:buFont typeface="+mj-lt"/>
              <a:buAutoNum type="arabicPeriod"/>
            </a:pPr>
            <a:r>
              <a:rPr lang="en-GB" sz="2400" dirty="0">
                <a:ea typeface="ＭＳ Ｐゴシック" charset="0"/>
                <a:cs typeface="Arial" charset="0"/>
              </a:rPr>
              <a:t>Specificity</a:t>
            </a:r>
          </a:p>
          <a:p>
            <a:pPr marL="701279" lvl="2" indent="-401241">
              <a:buClr>
                <a:schemeClr val="accent5"/>
              </a:buClr>
            </a:pPr>
            <a:r>
              <a:rPr lang="en-GB" dirty="0">
                <a:ea typeface="ＭＳ Ｐゴシック" charset="0"/>
                <a:cs typeface="Arial" charset="0"/>
              </a:rPr>
              <a:t>What specifically, Can you give me an example of that</a:t>
            </a:r>
          </a:p>
          <a:p>
            <a:pPr marL="701279" lvl="2" indent="-401241">
              <a:buClr>
                <a:schemeClr val="accent5"/>
              </a:buClr>
            </a:pPr>
            <a:endParaRPr lang="en-GB" dirty="0">
              <a:ea typeface="ＭＳ Ｐゴシック" charset="0"/>
              <a:cs typeface="Arial" charset="0"/>
            </a:endParaRPr>
          </a:p>
          <a:p>
            <a:pPr marL="401241" lvl="1" indent="-401241">
              <a:buClr>
                <a:schemeClr val="accent5"/>
              </a:buClr>
              <a:buFont typeface="+mj-lt"/>
              <a:buAutoNum type="arabicPeriod"/>
            </a:pPr>
            <a:r>
              <a:rPr lang="en-GB" sz="2400" dirty="0">
                <a:ea typeface="ＭＳ Ｐゴシック" charset="0"/>
                <a:cs typeface="Arial" charset="0"/>
              </a:rPr>
              <a:t>To see the bigger picture</a:t>
            </a:r>
          </a:p>
          <a:p>
            <a:pPr marL="701279" lvl="2" indent="-401241">
              <a:buClr>
                <a:schemeClr val="accent5"/>
              </a:buClr>
            </a:pPr>
            <a:r>
              <a:rPr lang="en-GB" dirty="0">
                <a:ea typeface="ＭＳ Ｐゴシック" charset="0"/>
                <a:cs typeface="Arial" charset="0"/>
              </a:rPr>
              <a:t>What’s the purpose?, What does that mean?</a:t>
            </a:r>
          </a:p>
          <a:p>
            <a:pPr marL="401241" lvl="1" indent="-401241">
              <a:buClr>
                <a:srgbClr val="3195BD"/>
              </a:buClr>
              <a:buFont typeface="Arial" charset="0"/>
              <a:buChar char="•"/>
            </a:pPr>
            <a:endParaRPr lang="en-GB" dirty="0">
              <a:solidFill>
                <a:srgbClr val="404040"/>
              </a:solidFill>
              <a:ea typeface="MS PGothic" charset="0"/>
            </a:endParaRPr>
          </a:p>
          <a:p>
            <a:pPr marL="401241" lvl="1" indent="-401241">
              <a:buClr>
                <a:srgbClr val="3195BD"/>
              </a:buClr>
              <a:buNone/>
            </a:pPr>
            <a:endParaRPr lang="en-GB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169F48-F2C4-3B46-B334-5742D0A5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i="0" dirty="0">
                <a:solidFill>
                  <a:schemeClr val="accent5"/>
                </a:solidFill>
                <a:latin typeface="Avenir Next" panose="020B0503020202020204" pitchFamily="34" charset="0"/>
              </a:rPr>
              <a:t>POWER QUESTIONS</a:t>
            </a:r>
          </a:p>
        </p:txBody>
      </p:sp>
    </p:spTree>
    <p:extLst>
      <p:ext uri="{BB962C8B-B14F-4D97-AF65-F5344CB8AC3E}">
        <p14:creationId xmlns:p14="http://schemas.microsoft.com/office/powerpoint/2010/main" val="834397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69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708025" y="1524000"/>
            <a:ext cx="6530975" cy="4425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b="1" dirty="0">
                <a:solidFill>
                  <a:srgbClr val="000000"/>
                </a:solidFill>
              </a:rPr>
              <a:t>Mirroring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You are like them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You have listened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You have understood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You are talking their language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You are on their wavelength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0DC813-9646-F64D-A1C1-DF981CAA2974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7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7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7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7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7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7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7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7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7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0691" grpId="0" build="p" bldLvl="2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295">
            <a:extLst>
              <a:ext uri="{FF2B5EF4-FFF2-40B4-BE49-F238E27FC236}">
                <a16:creationId xmlns:a16="http://schemas.microsoft.com/office/drawing/2014/main" id="{91C456E7-5450-0B4C-BE0F-11908A6A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25" y="2859750"/>
            <a:ext cx="5416951" cy="11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/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MY NUMBER 4 TOOL</a:t>
            </a:r>
          </a:p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FRONT COVER</a:t>
            </a:r>
          </a:p>
        </p:txBody>
      </p:sp>
    </p:spTree>
    <p:extLst>
      <p:ext uri="{BB962C8B-B14F-4D97-AF65-F5344CB8AC3E}">
        <p14:creationId xmlns:p14="http://schemas.microsoft.com/office/powerpoint/2010/main" val="26708715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4524282" y="1190999"/>
            <a:ext cx="0" cy="566700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>
            <a:off x="0" y="4050730"/>
            <a:ext cx="9144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>
            <a:off x="0" y="1190997"/>
            <a:ext cx="9144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Footer Placeholder 3"/>
          <p:cNvSpPr txBox="1">
            <a:spLocks/>
          </p:cNvSpPr>
          <p:nvPr/>
        </p:nvSpPr>
        <p:spPr>
          <a:xfrm>
            <a:off x="8163419" y="6489041"/>
            <a:ext cx="91817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ICAEW 2018</a:t>
            </a:r>
            <a:endParaRPr lang="en-US" sz="1000" dirty="0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952"/>
          <p:cNvSpPr>
            <a:spLocks noChangeArrowheads="1"/>
          </p:cNvSpPr>
          <p:nvPr/>
        </p:nvSpPr>
        <p:spPr bwMode="auto">
          <a:xfrm>
            <a:off x="3430758" y="433632"/>
            <a:ext cx="2187048" cy="62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ctr" defTabSz="4107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  <a:sym typeface="Avenir Book" charset="0"/>
              </a:rPr>
              <a:t>Power title</a:t>
            </a:r>
          </a:p>
        </p:txBody>
      </p:sp>
    </p:spTree>
    <p:extLst>
      <p:ext uri="{BB962C8B-B14F-4D97-AF65-F5344CB8AC3E}">
        <p14:creationId xmlns:p14="http://schemas.microsoft.com/office/powerpoint/2010/main" val="404165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4524282" y="1190999"/>
            <a:ext cx="0" cy="566700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>
            <a:off x="-90578" y="4050730"/>
            <a:ext cx="923457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 flipV="1">
            <a:off x="0" y="1190997"/>
            <a:ext cx="9144000" cy="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826" name="Shape 295"/>
          <p:cNvSpPr>
            <a:spLocks noChangeArrowheads="1"/>
          </p:cNvSpPr>
          <p:nvPr/>
        </p:nvSpPr>
        <p:spPr bwMode="auto">
          <a:xfrm>
            <a:off x="278597" y="380460"/>
            <a:ext cx="8802995" cy="59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ctr" defTabSz="4107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atin typeface="+mj-lt"/>
                <a:cs typeface="Times New Roman" panose="02020603050405020304" pitchFamily="18" charset="0"/>
                <a:sym typeface="Avenir Book" charset="0"/>
              </a:rPr>
              <a:t>HOW CAN WE ACCELERATE OUR CIP PLANS?</a:t>
            </a:r>
          </a:p>
        </p:txBody>
      </p:sp>
      <p:sp>
        <p:nvSpPr>
          <p:cNvPr id="23" name="Shape 295"/>
          <p:cNvSpPr>
            <a:spLocks noChangeArrowheads="1"/>
          </p:cNvSpPr>
          <p:nvPr/>
        </p:nvSpPr>
        <p:spPr bwMode="auto">
          <a:xfrm>
            <a:off x="5290257" y="3990405"/>
            <a:ext cx="3138506" cy="5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ctr" defTabSz="4107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cs typeface="Arial" panose="020B0604020202020204" pitchFamily="34" charset="0"/>
                <a:sym typeface="Avenir Book" charset="0"/>
              </a:rPr>
              <a:t>SO WHAT?</a:t>
            </a:r>
          </a:p>
        </p:txBody>
      </p:sp>
      <p:sp>
        <p:nvSpPr>
          <p:cNvPr id="24" name="Shape 294"/>
          <p:cNvSpPr>
            <a:spLocks noChangeArrowheads="1"/>
          </p:cNvSpPr>
          <p:nvPr/>
        </p:nvSpPr>
        <p:spPr bwMode="auto">
          <a:xfrm>
            <a:off x="4626343" y="4589811"/>
            <a:ext cx="4369092" cy="16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marL="0" indent="0" defTabSz="41075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venir Book" charset="0"/>
              </a:rPr>
              <a:t>How could we:</a:t>
            </a:r>
          </a:p>
          <a:p>
            <a:pPr defTabSz="41075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venir Book" charset="0"/>
              </a:rPr>
              <a:t>Do more procurement initiatives?</a:t>
            </a:r>
          </a:p>
          <a:p>
            <a:pPr defTabSz="41075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venir Book" charset="0"/>
              </a:rPr>
              <a:t>Reduce  more waste?</a:t>
            </a:r>
          </a:p>
          <a:p>
            <a:pPr defTabSz="41075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venir Book" charset="0"/>
              </a:rPr>
              <a:t>Share our success?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82875" y="1666503"/>
            <a:ext cx="4170787" cy="1710505"/>
            <a:chOff x="510500" y="1666502"/>
            <a:chExt cx="5561049" cy="1710505"/>
          </a:xfrm>
        </p:grpSpPr>
        <p:sp>
          <p:nvSpPr>
            <p:cNvPr id="26" name="Shape 295"/>
            <p:cNvSpPr>
              <a:spLocks noChangeArrowheads="1"/>
            </p:cNvSpPr>
            <p:nvPr/>
          </p:nvSpPr>
          <p:spPr bwMode="auto">
            <a:xfrm>
              <a:off x="510500" y="1666502"/>
              <a:ext cx="2158752" cy="117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600" b="1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-3%</a:t>
              </a:r>
              <a:r>
                <a:rPr lang="en-US" altLang="en-US" sz="8000" b="1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 </a:t>
              </a:r>
            </a:p>
          </p:txBody>
        </p:sp>
        <p:sp>
          <p:nvSpPr>
            <p:cNvPr id="27" name="Shape 297"/>
            <p:cNvSpPr>
              <a:spLocks noChangeArrowheads="1"/>
            </p:cNvSpPr>
            <p:nvPr/>
          </p:nvSpPr>
          <p:spPr bwMode="auto">
            <a:xfrm>
              <a:off x="671173" y="3010890"/>
              <a:ext cx="4724536" cy="36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  <a:sym typeface="Avenir Book" charset="0"/>
                </a:rPr>
                <a:t>Is DOWN 3% year on year due to new MI visibility and education campaign</a:t>
              </a:r>
            </a:p>
          </p:txBody>
        </p:sp>
        <p:sp>
          <p:nvSpPr>
            <p:cNvPr id="28" name="Shape 295"/>
            <p:cNvSpPr>
              <a:spLocks noChangeArrowheads="1"/>
            </p:cNvSpPr>
            <p:nvPr/>
          </p:nvSpPr>
          <p:spPr bwMode="auto">
            <a:xfrm>
              <a:off x="2880278" y="2008623"/>
              <a:ext cx="3191271" cy="59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COST PER PATIENT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90257" y="1701835"/>
            <a:ext cx="3512738" cy="2067637"/>
            <a:chOff x="7225825" y="1644315"/>
            <a:chExt cx="4683651" cy="2067637"/>
          </a:xfrm>
        </p:grpSpPr>
        <p:sp>
          <p:nvSpPr>
            <p:cNvPr id="30" name="Shape 295"/>
            <p:cNvSpPr>
              <a:spLocks noChangeArrowheads="1"/>
            </p:cNvSpPr>
            <p:nvPr/>
          </p:nvSpPr>
          <p:spPr bwMode="auto">
            <a:xfrm>
              <a:off x="7225825" y="1644315"/>
              <a:ext cx="2158752" cy="117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600" b="1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x5</a:t>
              </a:r>
            </a:p>
          </p:txBody>
        </p:sp>
        <p:sp>
          <p:nvSpPr>
            <p:cNvPr id="31" name="Shape 295"/>
            <p:cNvSpPr>
              <a:spLocks noChangeArrowheads="1"/>
            </p:cNvSpPr>
            <p:nvPr/>
          </p:nvSpPr>
          <p:spPr bwMode="auto">
            <a:xfrm>
              <a:off x="8718205" y="1961632"/>
              <a:ext cx="3191271" cy="59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RETURN on</a:t>
              </a:r>
            </a:p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INVESMENT</a:t>
              </a:r>
            </a:p>
          </p:txBody>
        </p:sp>
        <p:sp>
          <p:nvSpPr>
            <p:cNvPr id="32" name="Shape 294"/>
            <p:cNvSpPr>
              <a:spLocks noChangeArrowheads="1"/>
            </p:cNvSpPr>
            <p:nvPr/>
          </p:nvSpPr>
          <p:spPr bwMode="auto">
            <a:xfrm>
              <a:off x="7246344" y="2943999"/>
              <a:ext cx="4276466" cy="767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  <a:sym typeface="Avenir Book" charset="0"/>
                </a:rPr>
                <a:t>Our latest procurement initiative cost £30k and generated net value of over £150k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6569" y="4543174"/>
            <a:ext cx="4156663" cy="2066326"/>
            <a:chOff x="568758" y="4543174"/>
            <a:chExt cx="5542217" cy="2066326"/>
          </a:xfrm>
        </p:grpSpPr>
        <p:sp>
          <p:nvSpPr>
            <p:cNvPr id="34" name="Shape 295"/>
            <p:cNvSpPr>
              <a:spLocks noChangeArrowheads="1"/>
            </p:cNvSpPr>
            <p:nvPr/>
          </p:nvSpPr>
          <p:spPr bwMode="auto">
            <a:xfrm>
              <a:off x="568758" y="4543174"/>
              <a:ext cx="2158752" cy="1177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600" b="1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94%</a:t>
              </a:r>
            </a:p>
          </p:txBody>
        </p:sp>
        <p:sp>
          <p:nvSpPr>
            <p:cNvPr id="35" name="Shape 295"/>
            <p:cNvSpPr>
              <a:spLocks noChangeArrowheads="1"/>
            </p:cNvSpPr>
            <p:nvPr/>
          </p:nvSpPr>
          <p:spPr bwMode="auto">
            <a:xfrm>
              <a:off x="2720475" y="4825845"/>
              <a:ext cx="3390500" cy="846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PATIENT</a:t>
              </a:r>
            </a:p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cs typeface="Arial" panose="020B0604020202020204" pitchFamily="34" charset="0"/>
                  <a:sym typeface="Avenir Book" charset="0"/>
                </a:rPr>
                <a:t>SATISFACTION</a:t>
              </a:r>
            </a:p>
          </p:txBody>
        </p:sp>
        <p:sp>
          <p:nvSpPr>
            <p:cNvPr id="36" name="Shape 294"/>
            <p:cNvSpPr>
              <a:spLocks noChangeArrowheads="1"/>
            </p:cNvSpPr>
            <p:nvPr/>
          </p:nvSpPr>
          <p:spPr bwMode="auto">
            <a:xfrm>
              <a:off x="631271" y="5841547"/>
              <a:ext cx="4276466" cy="767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defTabSz="41075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  <a:sym typeface="Avenir Book" charset="0"/>
                </a:rPr>
                <a:t>94% of our patients give us a 5 star rating and would recommend us!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2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3E2EC27-0854-4D4E-BD12-7DC39DD5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9C862-33B1-014D-9C1B-B13CBAF0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742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847932"/>
              </p:ext>
            </p:extLst>
          </p:nvPr>
        </p:nvGraphicFramePr>
        <p:xfrm>
          <a:off x="628650" y="944863"/>
          <a:ext cx="8202216" cy="537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8650" y="141111"/>
            <a:ext cx="820221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A: Graph illustrating patients treated and referrals</a:t>
            </a:r>
          </a:p>
        </p:txBody>
      </p:sp>
    </p:spTree>
    <p:extLst>
      <p:ext uri="{BB962C8B-B14F-4D97-AF65-F5344CB8AC3E}">
        <p14:creationId xmlns:p14="http://schemas.microsoft.com/office/powerpoint/2010/main" val="2384661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421649"/>
              </p:ext>
            </p:extLst>
          </p:nvPr>
        </p:nvGraphicFramePr>
        <p:xfrm>
          <a:off x="471175" y="1037569"/>
          <a:ext cx="8496300" cy="528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80667" y="4452054"/>
            <a:ext cx="2788220" cy="3683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Patients Treated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72" y="493886"/>
            <a:ext cx="820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B: How could we increase patient throughput ?</a:t>
            </a:r>
          </a:p>
        </p:txBody>
      </p:sp>
    </p:spTree>
    <p:extLst>
      <p:ext uri="{BB962C8B-B14F-4D97-AF65-F5344CB8AC3E}">
        <p14:creationId xmlns:p14="http://schemas.microsoft.com/office/powerpoint/2010/main" val="3596902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8255000" cy="7604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ea typeface="MS PGothic" charset="0"/>
                <a:cs typeface="MS PGothic" charset="0"/>
              </a:rPr>
              <a:t>Make it different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1188" y="2443163"/>
            <a:ext cx="3887787" cy="3848100"/>
            <a:chOff x="611188" y="2443163"/>
            <a:chExt cx="3887787" cy="3848100"/>
          </a:xfrm>
        </p:grpSpPr>
        <p:sp>
          <p:nvSpPr>
            <p:cNvPr id="61456" name="TextBox 13"/>
            <p:cNvSpPr txBox="1">
              <a:spLocks noChangeArrowheads="1"/>
            </p:cNvSpPr>
            <p:nvPr/>
          </p:nvSpPr>
          <p:spPr bwMode="auto">
            <a:xfrm rot="-5400000">
              <a:off x="-410368" y="3464719"/>
              <a:ext cx="2349500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Probability of Occurrence</a:t>
              </a:r>
            </a:p>
          </p:txBody>
        </p:sp>
        <p:sp>
          <p:nvSpPr>
            <p:cNvPr id="61457" name="TextBox 14"/>
            <p:cNvSpPr txBox="1">
              <a:spLocks noChangeArrowheads="1"/>
            </p:cNvSpPr>
            <p:nvPr/>
          </p:nvSpPr>
          <p:spPr bwMode="auto">
            <a:xfrm>
              <a:off x="2954338" y="5983288"/>
              <a:ext cx="15446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Realisation Date</a:t>
              </a:r>
            </a:p>
          </p:txBody>
        </p:sp>
      </p:grpSp>
      <p:sp>
        <p:nvSpPr>
          <p:cNvPr id="64517" name="TextBox 15"/>
          <p:cNvSpPr txBox="1">
            <a:spLocks noChangeArrowheads="1"/>
          </p:cNvSpPr>
          <p:nvPr/>
        </p:nvSpPr>
        <p:spPr bwMode="auto">
          <a:xfrm>
            <a:off x="760413" y="1036638"/>
            <a:ext cx="7858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/>
              <a:t>London Congestion Charging Strategic Risks (Bubble size equates to risk impact)</a:t>
            </a:r>
          </a:p>
        </p:txBody>
      </p:sp>
      <p:graphicFrame>
        <p:nvGraphicFramePr>
          <p:cNvPr id="17" name="Chart 16"/>
          <p:cNvGraphicFramePr>
            <a:graphicFrameLocks noGrp="1"/>
          </p:cNvGraphicFramePr>
          <p:nvPr/>
        </p:nvGraphicFramePr>
        <p:xfrm>
          <a:off x="804505" y="1337031"/>
          <a:ext cx="7642029" cy="484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57100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Graphic spid="17" grpId="0">
        <p:bldSub>
          <a:bldChart bld="series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excel can help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8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thinking</a:t>
            </a:r>
          </a:p>
        </p:txBody>
      </p:sp>
      <p:pic>
        <p:nvPicPr>
          <p:cNvPr id="13" name="Picture 10" descr="stick_figure_thinking_through_proble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824" y="3221038"/>
            <a:ext cx="122396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6109" y="3678444"/>
            <a:ext cx="34189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Lack of Financial Awareness</a:t>
            </a:r>
          </a:p>
          <a:p>
            <a:pPr marL="342900" indent="-342900">
              <a:buAutoNum type="arabicPeriod"/>
            </a:pPr>
            <a:r>
              <a:rPr lang="en-US" sz="2800" dirty="0"/>
              <a:t>Poor Presentation of Data</a:t>
            </a:r>
          </a:p>
          <a:p>
            <a:pPr marL="342900" indent="-342900">
              <a:buAutoNum type="arabicPeriod"/>
            </a:pPr>
            <a:r>
              <a:rPr lang="en-US" sz="2800" dirty="0"/>
              <a:t>Robust cost data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6" name="Picture 10" descr="stick_figure_thinking_through_proble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805" y="3221038"/>
            <a:ext cx="122396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725030" y="3642203"/>
            <a:ext cx="34189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Lack of Financial Awareness</a:t>
            </a:r>
          </a:p>
          <a:p>
            <a:pPr marL="342900" indent="-342900">
              <a:buAutoNum type="arabicPeriod"/>
            </a:pPr>
            <a:r>
              <a:rPr lang="en-US" sz="2800" dirty="0"/>
              <a:t>Robust cost data</a:t>
            </a:r>
          </a:p>
          <a:p>
            <a:pPr marL="342900" indent="-342900">
              <a:buAutoNum type="arabicPeriod"/>
            </a:pPr>
            <a:r>
              <a:rPr lang="en-US" sz="2800" dirty="0"/>
              <a:t>Variability of cost and income data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44436" y="1473622"/>
            <a:ext cx="1887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98%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0787" y="1473622"/>
            <a:ext cx="1887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96%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329C5-6D77-9943-A11F-7F71641F2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1" y="98857"/>
            <a:ext cx="1912333" cy="27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 Excel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2AAAA6-5A21-47A8-AA91-8C0F9DC7A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3568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58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10800000">
            <a:off x="2015412" y="1530218"/>
            <a:ext cx="5227475" cy="4814595"/>
          </a:xfrm>
          <a:prstGeom prst="triangle">
            <a:avLst/>
          </a:prstGeom>
          <a:solidFill>
            <a:schemeClr val="accent5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1547664" y="1664109"/>
            <a:ext cx="6156684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800" dirty="0">
                <a:ea typeface="Avenir Book" charset="0"/>
                <a:cs typeface="Avenir Book" charset="0"/>
                <a:sym typeface="Avenir Book" charset="0"/>
              </a:rPr>
              <a:t>Horizontal bar is better than vertical</a:t>
            </a:r>
          </a:p>
          <a:p>
            <a:pPr algn="ctr">
              <a:lnSpc>
                <a:spcPct val="200000"/>
              </a:lnSpc>
            </a:pPr>
            <a:r>
              <a:rPr lang="en-US" altLang="en-US" sz="2800" dirty="0">
                <a:ea typeface="Avenir Book" charset="0"/>
                <a:cs typeface="Avenir Book" charset="0"/>
                <a:sym typeface="Avenir Book" charset="0"/>
              </a:rPr>
              <a:t>The finance gap chart</a:t>
            </a:r>
          </a:p>
          <a:p>
            <a:pPr algn="ctr">
              <a:lnSpc>
                <a:spcPct val="200000"/>
              </a:lnSpc>
            </a:pPr>
            <a:r>
              <a:rPr lang="en-US" altLang="en-US" sz="2800" dirty="0">
                <a:ea typeface="Avenir Book" charset="0"/>
                <a:cs typeface="Avenir Book" charset="0"/>
                <a:sym typeface="Avenir Book" charset="0"/>
              </a:rPr>
              <a:t>Slope charts</a:t>
            </a:r>
          </a:p>
          <a:p>
            <a:pPr algn="ctr">
              <a:lnSpc>
                <a:spcPct val="200000"/>
              </a:lnSpc>
            </a:pPr>
            <a:r>
              <a:rPr lang="en-US" altLang="en-US" sz="2800" dirty="0">
                <a:ea typeface="Avenir Book" charset="0"/>
                <a:cs typeface="Avenir Book" charset="0"/>
                <a:sym typeface="Avenir Book" charset="0"/>
              </a:rPr>
              <a:t>Waterfalls</a:t>
            </a:r>
          </a:p>
          <a:p>
            <a:pPr algn="ctr">
              <a:lnSpc>
                <a:spcPct val="150000"/>
              </a:lnSpc>
            </a:pPr>
            <a:endParaRPr lang="en-US" altLang="en-US" dirty="0">
              <a:ea typeface="Avenir Book" charset="0"/>
              <a:cs typeface="Avenir Book" charset="0"/>
              <a:sym typeface="Avenir Book" charset="0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1436364" y="249829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Finance graphs</a:t>
            </a:r>
            <a:endParaRPr lang="en-US" altLang="en-US" sz="1600" dirty="0">
              <a:latin typeface="+mj-lt"/>
              <a:ea typeface="Avenir Book" charset="0"/>
              <a:cs typeface="Times New Roman" panose="02020603050405020304" pitchFamily="18" charset="0"/>
              <a:sym typeface="Avenir Book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63419" y="6489041"/>
            <a:ext cx="918173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ICAEW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0839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60293"/>
              </p:ext>
            </p:extLst>
          </p:nvPr>
        </p:nvGraphicFramePr>
        <p:xfrm>
          <a:off x="4747364" y="2240842"/>
          <a:ext cx="3781425" cy="291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Worksheet" r:id="rId3" imgW="7172300" imgH="4143443" progId="Excel.Sheet.8">
                  <p:embed/>
                </p:oleObj>
              </mc:Choice>
              <mc:Fallback>
                <p:oleObj name="Worksheet" r:id="rId3" imgW="7172300" imgH="414344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7364" y="2240842"/>
                        <a:ext cx="3781425" cy="291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6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336364"/>
              </p:ext>
            </p:extLst>
          </p:nvPr>
        </p:nvGraphicFramePr>
        <p:xfrm>
          <a:off x="688975" y="1128713"/>
          <a:ext cx="2827338" cy="422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Worksheet" r:id="rId5" imgW="5357941" imgH="6010159" progId="Excel.Sheet.8">
                  <p:embed/>
                </p:oleObj>
              </mc:Choice>
              <mc:Fallback>
                <p:oleObj name="Worksheet" r:id="rId5" imgW="5357941" imgH="601015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1128713"/>
                        <a:ext cx="2827338" cy="422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 flipH="1">
            <a:off x="4231279" y="0"/>
            <a:ext cx="27626" cy="6858000"/>
          </a:xfrm>
          <a:prstGeom prst="line">
            <a:avLst/>
          </a:prstGeom>
          <a:noFill/>
          <a:ln w="2540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468" name="Shape 1096"/>
          <p:cNvSpPr>
            <a:spLocks noChangeArrowheads="1"/>
          </p:cNvSpPr>
          <p:nvPr/>
        </p:nvSpPr>
        <p:spPr bwMode="auto">
          <a:xfrm>
            <a:off x="1184110" y="1057923"/>
            <a:ext cx="1895327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/>
            <a:r>
              <a:rPr lang="en-GB" sz="2800" b="1" dirty="0">
                <a:cs typeface="Times New Roman" panose="02020603050405020304" pitchFamily="18" charset="0"/>
                <a:sym typeface="Avenir Medium" charset="0"/>
              </a:rPr>
              <a:t>Vertical</a:t>
            </a:r>
            <a:endParaRPr lang="en-US" sz="2800" b="1" dirty="0">
              <a:cs typeface="Times New Roman" panose="02020603050405020304" pitchFamily="18" charset="0"/>
              <a:sym typeface="Avenir Medium" charset="0"/>
            </a:endParaRPr>
          </a:p>
        </p:txBody>
      </p:sp>
      <p:sp>
        <p:nvSpPr>
          <p:cNvPr id="62469" name="Shape 1096"/>
          <p:cNvSpPr>
            <a:spLocks noChangeArrowheads="1"/>
          </p:cNvSpPr>
          <p:nvPr/>
        </p:nvSpPr>
        <p:spPr bwMode="auto">
          <a:xfrm>
            <a:off x="5919414" y="1048591"/>
            <a:ext cx="1895327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/>
            <a:r>
              <a:rPr lang="en-GB" sz="2800" b="1" dirty="0">
                <a:cs typeface="Times New Roman" panose="02020603050405020304" pitchFamily="18" charset="0"/>
                <a:sym typeface="Avenir Medium" charset="0"/>
              </a:rPr>
              <a:t>Horizontal</a:t>
            </a:r>
            <a:endParaRPr lang="en-US" sz="2800" b="1" dirty="0">
              <a:cs typeface="Times New Roman" panose="02020603050405020304" pitchFamily="18" charset="0"/>
              <a:sym typeface="Avenir Medium" charset="0"/>
            </a:endParaRP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1445795" y="162853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Bar charts</a:t>
            </a:r>
          </a:p>
        </p:txBody>
      </p:sp>
    </p:spTree>
    <p:extLst>
      <p:ext uri="{BB962C8B-B14F-4D97-AF65-F5344CB8AC3E}">
        <p14:creationId xmlns:p14="http://schemas.microsoft.com/office/powerpoint/2010/main" val="616027619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55"/>
          <p:cNvSpPr>
            <a:spLocks noChangeArrowheads="1"/>
          </p:cNvSpPr>
          <p:nvPr/>
        </p:nvSpPr>
        <p:spPr bwMode="auto">
          <a:xfrm>
            <a:off x="4204479" y="4710012"/>
            <a:ext cx="1782329" cy="3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Avenir Medium" charset="0"/>
                <a:cs typeface="Avenir Medium" charset="0"/>
                <a:sym typeface="Avenir Medium" charset="0"/>
              </a:rPr>
              <a:t>DATA = What?</a:t>
            </a:r>
          </a:p>
        </p:txBody>
      </p:sp>
      <p:sp>
        <p:nvSpPr>
          <p:cNvPr id="63490" name="Shape 1093"/>
          <p:cNvSpPr>
            <a:spLocks noChangeArrowheads="1"/>
          </p:cNvSpPr>
          <p:nvPr/>
        </p:nvSpPr>
        <p:spPr bwMode="auto">
          <a:xfrm>
            <a:off x="5093550" y="2778052"/>
            <a:ext cx="1111746" cy="19009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</a:pP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63491" name="Shape 1094"/>
          <p:cNvSpPr>
            <a:spLocks noChangeArrowheads="1"/>
          </p:cNvSpPr>
          <p:nvPr/>
        </p:nvSpPr>
        <p:spPr bwMode="auto">
          <a:xfrm>
            <a:off x="2205355" y="2754609"/>
            <a:ext cx="2874801" cy="1948904"/>
          </a:xfrm>
          <a:prstGeom prst="rect">
            <a:avLst/>
          </a:prstGeom>
          <a:solidFill>
            <a:srgbClr val="A1A7A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63492" name="Shape 1095"/>
          <p:cNvSpPr>
            <a:spLocks noChangeShapeType="1"/>
          </p:cNvSpPr>
          <p:nvPr/>
        </p:nvSpPr>
        <p:spPr bwMode="auto">
          <a:xfrm flipV="1">
            <a:off x="6235433" y="1813644"/>
            <a:ext cx="0" cy="3703588"/>
          </a:xfrm>
          <a:prstGeom prst="line">
            <a:avLst/>
          </a:prstGeom>
          <a:noFill/>
          <a:ln w="63500">
            <a:solidFill>
              <a:srgbClr val="D6D6D6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3493" name="Shape 1096"/>
          <p:cNvSpPr>
            <a:spLocks noChangeArrowheads="1"/>
          </p:cNvSpPr>
          <p:nvPr/>
        </p:nvSpPr>
        <p:spPr bwMode="auto">
          <a:xfrm>
            <a:off x="4232113" y="1916927"/>
            <a:ext cx="1895327" cy="6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r"/>
            <a:r>
              <a:rPr lang="en-GB" dirty="0">
                <a:cs typeface="Avenir Medium" charset="0"/>
                <a:sym typeface="Avenir Medium" charset="0"/>
              </a:rPr>
              <a:t>Budget</a:t>
            </a:r>
            <a:endParaRPr lang="en-GB" sz="1300" dirty="0">
              <a:cs typeface="Avenir Medium" charset="0"/>
              <a:sym typeface="Avenir Medium" charset="0"/>
            </a:endParaRPr>
          </a:p>
          <a:p>
            <a:pPr algn="r"/>
            <a:r>
              <a:rPr lang="en-GB" dirty="0">
                <a:cs typeface="Avenir Medium" charset="0"/>
                <a:sym typeface="Avenir Medium" charset="0"/>
              </a:rPr>
              <a:t>£9.4</a:t>
            </a:r>
            <a:r>
              <a:rPr lang="en-US" dirty="0">
                <a:cs typeface="Avenir Medium" charset="0"/>
                <a:sym typeface="Avenir Medium" charset="0"/>
              </a:rPr>
              <a:t>m</a:t>
            </a:r>
          </a:p>
        </p:txBody>
      </p:sp>
      <p:sp>
        <p:nvSpPr>
          <p:cNvPr id="63494" name="Shape 1097"/>
          <p:cNvSpPr>
            <a:spLocks noChangeArrowheads="1"/>
          </p:cNvSpPr>
          <p:nvPr/>
        </p:nvSpPr>
        <p:spPr bwMode="auto">
          <a:xfrm>
            <a:off x="4921096" y="3268568"/>
            <a:ext cx="1519442" cy="90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/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Gap</a:t>
            </a:r>
          </a:p>
          <a:p>
            <a:pPr algn="ctr"/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£1.</a:t>
            </a:r>
            <a:r>
              <a:rPr lang="en-GB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6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m</a:t>
            </a:r>
          </a:p>
        </p:txBody>
      </p:sp>
      <p:sp>
        <p:nvSpPr>
          <p:cNvPr id="63495" name="Shape 1099"/>
          <p:cNvSpPr>
            <a:spLocks noChangeArrowheads="1"/>
          </p:cNvSpPr>
          <p:nvPr/>
        </p:nvSpPr>
        <p:spPr bwMode="auto">
          <a:xfrm>
            <a:off x="2658258" y="2905108"/>
            <a:ext cx="1885280" cy="131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/>
            <a:endParaRPr lang="en-US" sz="2700" dirty="0">
              <a:solidFill>
                <a:srgbClr val="FFFFFF"/>
              </a:solidFill>
              <a:cs typeface="Avenir Medium" charset="0"/>
              <a:sym typeface="Avenir Medium" charset="0"/>
            </a:endParaRPr>
          </a:p>
          <a:p>
            <a:pPr algn="r"/>
            <a:r>
              <a:rPr lang="en-GB" sz="2700" dirty="0">
                <a:solidFill>
                  <a:srgbClr val="FFFFFF"/>
                </a:solidFill>
                <a:cs typeface="Avenir Medium" charset="0"/>
                <a:sym typeface="Avenir Medium" charset="0"/>
              </a:rPr>
              <a:t>Actual </a:t>
            </a:r>
            <a:r>
              <a:rPr lang="en-US" sz="2700" dirty="0">
                <a:solidFill>
                  <a:srgbClr val="FFFFFF"/>
                </a:solidFill>
                <a:cs typeface="Avenir Medium" charset="0"/>
                <a:sym typeface="Avenir Medium" charset="0"/>
              </a:rPr>
              <a:t>£</a:t>
            </a:r>
            <a:r>
              <a:rPr lang="en-GB" sz="2700" dirty="0">
                <a:solidFill>
                  <a:srgbClr val="FFFFFF"/>
                </a:solidFill>
                <a:cs typeface="Avenir Medium" charset="0"/>
                <a:sym typeface="Avenir Medium" charset="0"/>
              </a:rPr>
              <a:t>7.8</a:t>
            </a:r>
            <a:r>
              <a:rPr lang="en-US" sz="2700" dirty="0">
                <a:solidFill>
                  <a:srgbClr val="FFFFFF"/>
                </a:solidFill>
                <a:cs typeface="Avenir Medium" charset="0"/>
                <a:sym typeface="Avenir Medium" charset="0"/>
              </a:rPr>
              <a:t>m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1531861" y="162853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Gap charts</a:t>
            </a:r>
          </a:p>
        </p:txBody>
      </p:sp>
    </p:spTree>
    <p:extLst>
      <p:ext uri="{BB962C8B-B14F-4D97-AF65-F5344CB8AC3E}">
        <p14:creationId xmlns:p14="http://schemas.microsoft.com/office/powerpoint/2010/main" val="3258917297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55"/>
          <p:cNvSpPr>
            <a:spLocks noChangeArrowheads="1"/>
          </p:cNvSpPr>
          <p:nvPr/>
        </p:nvSpPr>
        <p:spPr bwMode="auto">
          <a:xfrm>
            <a:off x="4302873" y="4736330"/>
            <a:ext cx="1782329" cy="3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Avenir Medium" charset="0"/>
                <a:cs typeface="Avenir Medium" charset="0"/>
                <a:sym typeface="Avenir Medium" charset="0"/>
              </a:rPr>
              <a:t>DATA = What?</a:t>
            </a:r>
          </a:p>
        </p:txBody>
      </p:sp>
      <p:sp>
        <p:nvSpPr>
          <p:cNvPr id="65538" name="Shape 1093"/>
          <p:cNvSpPr>
            <a:spLocks noChangeArrowheads="1"/>
          </p:cNvSpPr>
          <p:nvPr/>
        </p:nvSpPr>
        <p:spPr bwMode="auto">
          <a:xfrm>
            <a:off x="5219570" y="2805485"/>
            <a:ext cx="1111746" cy="19009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</a:pP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65539" name="Shape 1094"/>
          <p:cNvSpPr>
            <a:spLocks noChangeArrowheads="1"/>
          </p:cNvSpPr>
          <p:nvPr/>
        </p:nvSpPr>
        <p:spPr bwMode="auto">
          <a:xfrm>
            <a:off x="2303748" y="2780928"/>
            <a:ext cx="2874801" cy="1948904"/>
          </a:xfrm>
          <a:prstGeom prst="rect">
            <a:avLst/>
          </a:prstGeom>
          <a:solidFill>
            <a:srgbClr val="A1A7A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65540" name="Shape 1095"/>
          <p:cNvSpPr>
            <a:spLocks noChangeShapeType="1"/>
          </p:cNvSpPr>
          <p:nvPr/>
        </p:nvSpPr>
        <p:spPr bwMode="auto">
          <a:xfrm flipV="1">
            <a:off x="5191943" y="1881262"/>
            <a:ext cx="0" cy="3703588"/>
          </a:xfrm>
          <a:prstGeom prst="line">
            <a:avLst/>
          </a:prstGeom>
          <a:noFill/>
          <a:ln w="63500">
            <a:solidFill>
              <a:srgbClr val="D6D6D6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5541" name="Shape 1096"/>
          <p:cNvSpPr>
            <a:spLocks noChangeArrowheads="1"/>
          </p:cNvSpPr>
          <p:nvPr/>
        </p:nvSpPr>
        <p:spPr bwMode="auto">
          <a:xfrm>
            <a:off x="3243039" y="1972267"/>
            <a:ext cx="1895327" cy="6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r"/>
            <a:r>
              <a:rPr lang="en-GB" dirty="0">
                <a:cs typeface="Avenir Medium" charset="0"/>
                <a:sym typeface="Avenir Medium" charset="0"/>
              </a:rPr>
              <a:t>Budget</a:t>
            </a:r>
            <a:endParaRPr lang="en-GB" sz="1300" dirty="0">
              <a:cs typeface="Avenir Medium" charset="0"/>
              <a:sym typeface="Avenir Medium" charset="0"/>
            </a:endParaRPr>
          </a:p>
          <a:p>
            <a:pPr algn="r"/>
            <a:r>
              <a:rPr lang="en-GB" dirty="0">
                <a:cs typeface="Avenir Medium" charset="0"/>
                <a:sym typeface="Avenir Medium" charset="0"/>
              </a:rPr>
              <a:t>£9.4</a:t>
            </a:r>
            <a:r>
              <a:rPr lang="en-US" dirty="0">
                <a:cs typeface="Avenir Medium" charset="0"/>
                <a:sym typeface="Avenir Medium" charset="0"/>
              </a:rPr>
              <a:t>m</a:t>
            </a:r>
          </a:p>
        </p:txBody>
      </p:sp>
      <p:sp>
        <p:nvSpPr>
          <p:cNvPr id="65542" name="Shape 1097"/>
          <p:cNvSpPr>
            <a:spLocks noChangeArrowheads="1"/>
          </p:cNvSpPr>
          <p:nvPr/>
        </p:nvSpPr>
        <p:spPr bwMode="auto">
          <a:xfrm>
            <a:off x="5018653" y="3295444"/>
            <a:ext cx="1520279" cy="90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/>
            <a:r>
              <a:rPr lang="en-GB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Over</a:t>
            </a:r>
            <a:endParaRPr lang="en-US" sz="2700" dirty="0">
              <a:solidFill>
                <a:schemeClr val="accent2">
                  <a:lumMod val="75000"/>
                </a:schemeClr>
              </a:solidFill>
              <a:cs typeface="Avenir Medium" charset="0"/>
              <a:sym typeface="Avenir Medium" charset="0"/>
            </a:endParaRPr>
          </a:p>
          <a:p>
            <a:pPr algn="ctr"/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£</a:t>
            </a:r>
            <a:r>
              <a:rPr lang="en-GB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0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.</a:t>
            </a:r>
            <a:r>
              <a:rPr lang="en-GB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9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cs typeface="Avenir Medium" charset="0"/>
                <a:sym typeface="Avenir Medium" charset="0"/>
              </a:rPr>
              <a:t>m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1477172" y="120952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Gap charts</a:t>
            </a:r>
            <a:endParaRPr lang="en-US" altLang="en-US" sz="1600" dirty="0">
              <a:latin typeface="+mj-lt"/>
              <a:ea typeface="Avenir Book" charset="0"/>
              <a:cs typeface="Times New Roman" panose="02020603050405020304" pitchFamily="18" charset="0"/>
              <a:sym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72894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892" y="1052736"/>
            <a:ext cx="3816605" cy="492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440" name="Table 440"/>
          <p:cNvGraphicFramePr/>
          <p:nvPr>
            <p:extLst>
              <p:ext uri="{D42A27DB-BD31-4B8C-83A1-F6EECF244321}">
                <p14:modId xmlns:p14="http://schemas.microsoft.com/office/powerpoint/2010/main" val="3647402885"/>
              </p:ext>
            </p:extLst>
          </p:nvPr>
        </p:nvGraphicFramePr>
        <p:xfrm>
          <a:off x="1477840" y="2618653"/>
          <a:ext cx="2740018" cy="2240576"/>
        </p:xfrm>
        <a:graphic>
          <a:graphicData uri="http://schemas.openxmlformats.org/drawingml/2006/table">
            <a:tbl>
              <a:tblPr bandRow="1"/>
              <a:tblGrid>
                <a:gridCol w="82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 b="1" dirty="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Sales £m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b="1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2012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b="1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2016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b="1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Var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b="1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Footwear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140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dirty="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105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-35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-25%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Jeans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120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130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8%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T-Shirts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50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65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30%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Coats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80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55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220%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lvl="0" algn="l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Accessories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dirty="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40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35</a:t>
                      </a:r>
                    </a:p>
                  </a:txBody>
                  <a:tcPr marL="33483" marR="33483" marT="0" marB="0" anchor="ctr" horzOverflow="overflow"/>
                </a:tc>
                <a:tc>
                  <a:txBody>
                    <a:bodyPr/>
                    <a:lstStyle/>
                    <a:p>
                      <a:pPr lvl="0" algn="r" defTabSz="914400"/>
                      <a:r>
                        <a:rPr sz="1300" dirty="0"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700%</a:t>
                      </a:r>
                    </a:p>
                  </a:txBody>
                  <a:tcPr marL="33483" marR="3348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7"/>
          <p:cNvSpPr>
            <a:spLocks/>
          </p:cNvSpPr>
          <p:nvPr/>
        </p:nvSpPr>
        <p:spPr bwMode="auto">
          <a:xfrm>
            <a:off x="1477840" y="188908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Slope charts</a:t>
            </a:r>
            <a:endParaRPr lang="en-US" altLang="en-US" sz="1600" dirty="0">
              <a:latin typeface="+mj-lt"/>
              <a:ea typeface="Avenir Book" charset="0"/>
              <a:cs typeface="Times New Roman" panose="02020603050405020304" pitchFamily="18" charset="0"/>
              <a:sym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438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hape 1098"/>
          <p:cNvSpPr>
            <a:spLocks noChangeShapeType="1"/>
          </p:cNvSpPr>
          <p:nvPr/>
        </p:nvSpPr>
        <p:spPr bwMode="auto">
          <a:xfrm>
            <a:off x="3176458" y="2702347"/>
            <a:ext cx="436997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6739" name="Shape 1099"/>
          <p:cNvSpPr>
            <a:spLocks noChangeShapeType="1"/>
          </p:cNvSpPr>
          <p:nvPr/>
        </p:nvSpPr>
        <p:spPr bwMode="auto">
          <a:xfrm>
            <a:off x="3989338" y="3355330"/>
            <a:ext cx="436160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6740" name="Shape 1100"/>
          <p:cNvSpPr>
            <a:spLocks noChangeShapeType="1"/>
          </p:cNvSpPr>
          <p:nvPr/>
        </p:nvSpPr>
        <p:spPr bwMode="auto">
          <a:xfrm>
            <a:off x="4799707" y="3542854"/>
            <a:ext cx="436160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6741" name="Shape 1101"/>
          <p:cNvSpPr>
            <a:spLocks noChangeShapeType="1"/>
          </p:cNvSpPr>
          <p:nvPr/>
        </p:nvSpPr>
        <p:spPr bwMode="auto">
          <a:xfrm>
            <a:off x="5608402" y="3306217"/>
            <a:ext cx="436160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16742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434" y="1835052"/>
            <a:ext cx="5908663" cy="37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6743" name="Shape 1103"/>
          <p:cNvSpPr>
            <a:spLocks noChangeArrowheads="1"/>
          </p:cNvSpPr>
          <p:nvPr/>
        </p:nvSpPr>
        <p:spPr bwMode="auto">
          <a:xfrm>
            <a:off x="7523821" y="2208984"/>
            <a:ext cx="179152" cy="34580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116744" name="Shape 1104"/>
          <p:cNvSpPr>
            <a:spLocks noChangeShapeType="1"/>
          </p:cNvSpPr>
          <p:nvPr/>
        </p:nvSpPr>
        <p:spPr bwMode="auto">
          <a:xfrm>
            <a:off x="2361902" y="2277070"/>
            <a:ext cx="436160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6745" name="Shape 1105"/>
          <p:cNvSpPr>
            <a:spLocks noChangeShapeType="1"/>
          </p:cNvSpPr>
          <p:nvPr/>
        </p:nvSpPr>
        <p:spPr bwMode="auto">
          <a:xfrm>
            <a:off x="6418771" y="2966889"/>
            <a:ext cx="436160" cy="0"/>
          </a:xfrm>
          <a:prstGeom prst="line">
            <a:avLst/>
          </a:prstGeom>
          <a:noFill/>
          <a:ln w="38100" cap="rnd">
            <a:solidFill>
              <a:srgbClr val="A9A9A9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1560743" y="215777"/>
            <a:ext cx="60233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Avenir Book" charset="0"/>
                <a:cs typeface="Times New Roman" panose="02020603050405020304" pitchFamily="18" charset="0"/>
                <a:sym typeface="Avenir Book" charset="0"/>
              </a:rPr>
              <a:t>Waterfall</a:t>
            </a:r>
            <a:endParaRPr lang="en-US" altLang="en-US" sz="1600" dirty="0">
              <a:latin typeface="+mj-lt"/>
              <a:ea typeface="Avenir Book" charset="0"/>
              <a:cs typeface="Times New Roman" panose="02020603050405020304" pitchFamily="18" charset="0"/>
              <a:sym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3455" y="2702347"/>
            <a:ext cx="375883" cy="652983"/>
          </a:xfrm>
          <a:prstGeom prst="rect">
            <a:avLst/>
          </a:prstGeom>
          <a:noFill/>
          <a:ln w="5715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010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power point can help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07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-1" y="12700"/>
            <a:ext cx="9482667" cy="114300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GB" dirty="0">
                <a:ea typeface="MS PGothic" charset="0"/>
                <a:cs typeface="MS PGothic" charset="0"/>
              </a:rPr>
              <a:t>High Level Overview and Observations</a:t>
            </a:r>
          </a:p>
        </p:txBody>
      </p:sp>
      <p:sp>
        <p:nvSpPr>
          <p:cNvPr id="28675" name="TextBox 9"/>
          <p:cNvSpPr txBox="1">
            <a:spLocks noChangeArrowheads="1"/>
          </p:cNvSpPr>
          <p:nvPr/>
        </p:nvSpPr>
        <p:spPr bwMode="auto">
          <a:xfrm>
            <a:off x="1206500" y="990600"/>
            <a:ext cx="2903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PRIMARY CARE – FAMILY DOCTOR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943600" y="1028700"/>
            <a:ext cx="273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SECONDARY CARE – HOSPITAL</a:t>
            </a:r>
          </a:p>
        </p:txBody>
      </p:sp>
      <p:pic>
        <p:nvPicPr>
          <p:cNvPr id="28677" name="Picture 12" descr="mid serv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6575" y="3187700"/>
            <a:ext cx="7588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small serv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5200" y="3298825"/>
            <a:ext cx="83661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9" name="Straight Connector 17"/>
          <p:cNvCxnSpPr>
            <a:cxnSpLocks noChangeShapeType="1"/>
          </p:cNvCxnSpPr>
          <p:nvPr/>
        </p:nvCxnSpPr>
        <p:spPr bwMode="auto">
          <a:xfrm rot="5400000">
            <a:off x="2364582" y="3005931"/>
            <a:ext cx="582612" cy="31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8680" name="Straight Connector 19"/>
          <p:cNvCxnSpPr>
            <a:cxnSpLocks noChangeShapeType="1"/>
          </p:cNvCxnSpPr>
          <p:nvPr/>
        </p:nvCxnSpPr>
        <p:spPr bwMode="auto">
          <a:xfrm rot="5400000" flipH="1" flipV="1">
            <a:off x="7062788" y="2984500"/>
            <a:ext cx="406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</p:cxnSp>
      <p:pic>
        <p:nvPicPr>
          <p:cNvPr id="7" name="Picture 7" descr="qmas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7513" y="1381125"/>
            <a:ext cx="1941403" cy="133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 descr="EPR Salford - nurse using wireless device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5075" y="1419225"/>
            <a:ext cx="1901825" cy="136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2946400" y="1714500"/>
            <a:ext cx="3940175" cy="2717800"/>
            <a:chOff x="2946401" y="1714500"/>
            <a:chExt cx="3939980" cy="2717800"/>
          </a:xfrm>
        </p:grpSpPr>
        <p:cxnSp>
          <p:nvCxnSpPr>
            <p:cNvPr id="28719" name="Straight Connector 24"/>
            <p:cNvCxnSpPr>
              <a:cxnSpLocks noChangeShapeType="1"/>
              <a:stCxn id="24" idx="2"/>
            </p:cNvCxnSpPr>
            <p:nvPr/>
          </p:nvCxnSpPr>
          <p:spPr bwMode="auto">
            <a:xfrm rot="10800000" flipV="1">
              <a:off x="2946401" y="3702050"/>
              <a:ext cx="643391" cy="635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28720" name="Picture 15" descr="big mf serv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46684" y="1714500"/>
              <a:ext cx="990004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Cloud 23"/>
            <p:cNvSpPr>
              <a:spLocks noChangeArrowheads="1"/>
            </p:cNvSpPr>
            <p:nvPr/>
          </p:nvSpPr>
          <p:spPr bwMode="auto">
            <a:xfrm>
              <a:off x="3581370" y="2971800"/>
              <a:ext cx="2704966" cy="1460500"/>
            </a:xfrm>
            <a:custGeom>
              <a:avLst/>
              <a:gdLst>
                <a:gd name="T0" fmla="*/ 2702712 w 43200"/>
                <a:gd name="T1" fmla="*/ 730250 h 43200"/>
                <a:gd name="T2" fmla="*/ 1352483 w 43200"/>
                <a:gd name="T3" fmla="*/ 1458945 h 43200"/>
                <a:gd name="T4" fmla="*/ 8390 w 43200"/>
                <a:gd name="T5" fmla="*/ 730250 h 43200"/>
                <a:gd name="T6" fmla="*/ 1352483 w 43200"/>
                <a:gd name="T7" fmla="*/ 83505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3"/>
                  </a:cubicBezTo>
                  <a:cubicBezTo>
                    <a:pt x="20114" y="1343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0"/>
                  </a:cubicBezTo>
                  <a:cubicBezTo>
                    <a:pt x="27723" y="140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49"/>
                  </a:cubicBezTo>
                  <a:cubicBezTo>
                    <a:pt x="35888" y="149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6"/>
                  </a:cubicBezTo>
                  <a:cubicBezTo>
                    <a:pt x="30535" y="38006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7"/>
                  </a:cubicBezTo>
                  <a:cubicBezTo>
                    <a:pt x="19839" y="43357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0"/>
                  </a:cubicBezTo>
                  <a:cubicBezTo>
                    <a:pt x="9735" y="40770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09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4"/>
                  </a:cubicBezTo>
                  <a:cubicBezTo>
                    <a:pt x="3584" y="26194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latin typeface="Trebuchet MS" pitchFamily="34" charset="0"/>
                  <a:ea typeface="MS PGothic" pitchFamily="34" charset="-128"/>
                  <a:cs typeface="MS PGothic" pitchFamily="34" charset="-128"/>
                </a:rPr>
                <a:t>New NHS </a:t>
              </a:r>
            </a:p>
            <a:p>
              <a:pPr algn="ctr">
                <a:defRPr/>
              </a:pPr>
              <a:r>
                <a:rPr lang="en-GB" dirty="0">
                  <a:latin typeface="Trebuchet MS" pitchFamily="34" charset="0"/>
                  <a:ea typeface="MS PGothic" pitchFamily="34" charset="-128"/>
                  <a:cs typeface="MS PGothic" pitchFamily="34" charset="-128"/>
                </a:rPr>
                <a:t>Network</a:t>
              </a:r>
            </a:p>
          </p:txBody>
        </p:sp>
        <p:cxnSp>
          <p:nvCxnSpPr>
            <p:cNvPr id="28722" name="Straight Connector 27"/>
            <p:cNvCxnSpPr>
              <a:cxnSpLocks noChangeShapeType="1"/>
              <a:stCxn id="24" idx="3"/>
            </p:cNvCxnSpPr>
            <p:nvPr/>
          </p:nvCxnSpPr>
          <p:spPr bwMode="auto">
            <a:xfrm rot="5400000" flipH="1" flipV="1">
              <a:off x="4718266" y="2831885"/>
              <a:ext cx="439105" cy="773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23" name="Straight Connector 30"/>
            <p:cNvCxnSpPr>
              <a:cxnSpLocks noChangeShapeType="1"/>
              <a:stCxn id="24" idx="0"/>
            </p:cNvCxnSpPr>
            <p:nvPr/>
          </p:nvCxnSpPr>
          <p:spPr bwMode="auto">
            <a:xfrm flipV="1">
              <a:off x="6284246" y="3683703"/>
              <a:ext cx="602135" cy="1834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4470400" y="4430713"/>
            <a:ext cx="4541838" cy="1550987"/>
            <a:chOff x="4470153" y="4430744"/>
            <a:chExt cx="4541403" cy="1550956"/>
          </a:xfrm>
        </p:grpSpPr>
        <p:pic>
          <p:nvPicPr>
            <p:cNvPr id="28716" name="Picture 14" descr="bigish server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70153" y="4749800"/>
              <a:ext cx="93528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5435261" y="4876822"/>
              <a:ext cx="3576295" cy="9540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ea typeface="MS PGothic" pitchFamily="34" charset="-128"/>
                  <a:cs typeface="MS PGothic" pitchFamily="34" charset="-128"/>
                </a:rPr>
                <a:t>New IT Application Services (BT Health):</a:t>
              </a:r>
            </a:p>
            <a:p>
              <a:pPr marL="177800" indent="-177800">
                <a:buFont typeface="Arial"/>
                <a:buChar char="•"/>
                <a:defRPr/>
              </a:pPr>
              <a:r>
                <a:rPr lang="en-GB" dirty="0">
                  <a:ea typeface="MS PGothic" pitchFamily="34" charset="-128"/>
                  <a:cs typeface="MS PGothic" pitchFamily="34" charset="-128"/>
                </a:rPr>
                <a:t>Transaction messaging services</a:t>
              </a:r>
            </a:p>
            <a:p>
              <a:pPr marL="177800" indent="-177800">
                <a:buFont typeface="Arial"/>
                <a:buChar char="•"/>
                <a:defRPr/>
              </a:pPr>
              <a:r>
                <a:rPr lang="en-GB" dirty="0">
                  <a:ea typeface="MS PGothic" pitchFamily="34" charset="-128"/>
                  <a:cs typeface="MS PGothic" pitchFamily="34" charset="-128"/>
                </a:rPr>
                <a:t>Patient Demographic Services</a:t>
              </a:r>
            </a:p>
            <a:p>
              <a:pPr marL="177800" indent="-177800">
                <a:buFont typeface="Arial"/>
                <a:buChar char="•"/>
                <a:defRPr/>
              </a:pPr>
              <a:r>
                <a:rPr lang="en-GB" dirty="0">
                  <a:ea typeface="MS PGothic" pitchFamily="34" charset="-128"/>
                  <a:cs typeface="MS PGothic" pitchFamily="34" charset="-128"/>
                </a:rPr>
                <a:t>User Security Services</a:t>
              </a:r>
            </a:p>
          </p:txBody>
        </p:sp>
        <p:cxnSp>
          <p:nvCxnSpPr>
            <p:cNvPr id="28718" name="Straight Connector 33"/>
            <p:cNvCxnSpPr>
              <a:cxnSpLocks noChangeShapeType="1"/>
              <a:endCxn id="24" idx="1"/>
            </p:cNvCxnSpPr>
            <p:nvPr/>
          </p:nvCxnSpPr>
          <p:spPr bwMode="auto">
            <a:xfrm rot="16200000" flipV="1">
              <a:off x="4776346" y="4588349"/>
              <a:ext cx="319055" cy="38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800100" y="4064000"/>
            <a:ext cx="3525838" cy="2260600"/>
            <a:chOff x="800100" y="4064000"/>
            <a:chExt cx="3526115" cy="2260600"/>
          </a:xfrm>
        </p:grpSpPr>
        <p:pic>
          <p:nvPicPr>
            <p:cNvPr id="28710" name="Picture 3" descr="internet icons.jpg"/>
            <p:cNvPicPr>
              <a:picLocks noChangeAspect="1"/>
            </p:cNvPicPr>
            <p:nvPr/>
          </p:nvPicPr>
          <p:blipFill>
            <a:blip r:embed="rId9"/>
            <a:srcRect l="71892" t="35329" b="30240"/>
            <a:stretch>
              <a:fillRect/>
            </a:stretch>
          </p:blipFill>
          <p:spPr bwMode="auto">
            <a:xfrm>
              <a:off x="2705100" y="4864100"/>
              <a:ext cx="1320800" cy="146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11" name="Picture 29" descr="call_center_user_4192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00100" y="4216400"/>
              <a:ext cx="1130300" cy="113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12" name="TextBox 36"/>
            <p:cNvSpPr txBox="1">
              <a:spLocks noChangeArrowheads="1"/>
            </p:cNvSpPr>
            <p:nvPr/>
          </p:nvSpPr>
          <p:spPr bwMode="auto">
            <a:xfrm>
              <a:off x="812800" y="5346700"/>
              <a:ext cx="11202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Call Centre</a:t>
              </a:r>
            </a:p>
          </p:txBody>
        </p:sp>
        <p:sp>
          <p:nvSpPr>
            <p:cNvPr id="28713" name="TextBox 37"/>
            <p:cNvSpPr txBox="1">
              <a:spLocks noChangeArrowheads="1"/>
            </p:cNvSpPr>
            <p:nvPr/>
          </p:nvSpPr>
          <p:spPr bwMode="auto">
            <a:xfrm>
              <a:off x="2527300" y="6007100"/>
              <a:ext cx="17989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Patient Web Access</a:t>
              </a:r>
            </a:p>
          </p:txBody>
        </p:sp>
        <p:cxnSp>
          <p:nvCxnSpPr>
            <p:cNvPr id="28714" name="Straight Connector 41"/>
            <p:cNvCxnSpPr>
              <a:cxnSpLocks noChangeShapeType="1"/>
            </p:cNvCxnSpPr>
            <p:nvPr/>
          </p:nvCxnSpPr>
          <p:spPr bwMode="auto">
            <a:xfrm rot="5400000">
              <a:off x="3378201" y="4356101"/>
              <a:ext cx="800100" cy="69849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15" name="Straight Connector 44"/>
            <p:cNvCxnSpPr>
              <a:cxnSpLocks noChangeShapeType="1"/>
            </p:cNvCxnSpPr>
            <p:nvPr/>
          </p:nvCxnSpPr>
          <p:spPr bwMode="auto">
            <a:xfrm rot="10800000" flipV="1">
              <a:off x="1930400" y="4064000"/>
              <a:ext cx="1727200" cy="71755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4305300" y="2781300"/>
            <a:ext cx="2311400" cy="1206500"/>
            <a:chOff x="4305300" y="2781300"/>
            <a:chExt cx="2311400" cy="1206500"/>
          </a:xfrm>
        </p:grpSpPr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305300" y="3365500"/>
              <a:ext cx="1130300" cy="622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9" name="Rectangular Callout 48"/>
            <p:cNvSpPr/>
            <p:nvPr/>
          </p:nvSpPr>
          <p:spPr bwMode="auto">
            <a:xfrm>
              <a:off x="5321300" y="2781300"/>
              <a:ext cx="1295400" cy="584200"/>
            </a:xfrm>
            <a:prstGeom prst="wedgeRectCallout">
              <a:avLst>
                <a:gd name="adj1" fmla="val -40846"/>
                <a:gd name="adj2" fmla="val 8757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Contract let Nov 2003</a:t>
              </a:r>
            </a:p>
          </p:txBody>
        </p:sp>
      </p:grpSp>
      <p:sp>
        <p:nvSpPr>
          <p:cNvPr id="28687" name="TextBox 49"/>
          <p:cNvSpPr txBox="1">
            <a:spLocks noChangeArrowheads="1"/>
          </p:cNvSpPr>
          <p:nvPr/>
        </p:nvSpPr>
        <p:spPr bwMode="auto">
          <a:xfrm>
            <a:off x="7658100" y="3175000"/>
            <a:ext cx="863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Legacy </a:t>
            </a:r>
          </a:p>
          <a:p>
            <a:r>
              <a:rPr lang="en-GB"/>
              <a:t>Hospital</a:t>
            </a:r>
          </a:p>
          <a:p>
            <a:r>
              <a:rPr lang="en-GB"/>
              <a:t>System</a:t>
            </a:r>
          </a:p>
        </p:txBody>
      </p:sp>
      <p:sp>
        <p:nvSpPr>
          <p:cNvPr id="28688" name="TextBox 50"/>
          <p:cNvSpPr txBox="1">
            <a:spLocks noChangeArrowheads="1"/>
          </p:cNvSpPr>
          <p:nvPr/>
        </p:nvSpPr>
        <p:spPr bwMode="auto">
          <a:xfrm>
            <a:off x="1360488" y="3187700"/>
            <a:ext cx="8747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/>
              <a:t>Legacy </a:t>
            </a:r>
          </a:p>
          <a:p>
            <a:pPr algn="r"/>
            <a:r>
              <a:rPr lang="en-GB"/>
              <a:t>Doctor’s</a:t>
            </a:r>
          </a:p>
          <a:p>
            <a:pPr algn="r"/>
            <a:r>
              <a:rPr lang="en-GB"/>
              <a:t>System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370388" y="1219200"/>
            <a:ext cx="1241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Choose &amp;</a:t>
            </a:r>
            <a:br>
              <a:rPr lang="en-GB"/>
            </a:br>
            <a:r>
              <a:rPr lang="en-GB"/>
              <a:t>Book System</a:t>
            </a:r>
          </a:p>
        </p:txBody>
      </p: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6184900" y="3492500"/>
            <a:ext cx="1638300" cy="1143000"/>
            <a:chOff x="6184900" y="3492500"/>
            <a:chExt cx="1638300" cy="1143000"/>
          </a:xfrm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184900" y="3492500"/>
              <a:ext cx="863600" cy="419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57" name="Rectangular Callout 56"/>
            <p:cNvSpPr/>
            <p:nvPr/>
          </p:nvSpPr>
          <p:spPr bwMode="auto">
            <a:xfrm>
              <a:off x="6527800" y="4051300"/>
              <a:ext cx="1295400" cy="584200"/>
            </a:xfrm>
            <a:prstGeom prst="wedgeRectCallout">
              <a:avLst>
                <a:gd name="adj1" fmla="val -31042"/>
                <a:gd name="adj2" fmla="val -7329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New interface – no contract</a:t>
              </a: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2806700" y="2667000"/>
            <a:ext cx="1295400" cy="1219200"/>
            <a:chOff x="2806700" y="2667000"/>
            <a:chExt cx="1295400" cy="1219200"/>
          </a:xfrm>
        </p:grpSpPr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2870200" y="3467100"/>
              <a:ext cx="863600" cy="419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59" name="Rectangular Callout 58"/>
            <p:cNvSpPr/>
            <p:nvPr/>
          </p:nvSpPr>
          <p:spPr bwMode="auto">
            <a:xfrm>
              <a:off x="2806700" y="2667000"/>
              <a:ext cx="1295400" cy="584200"/>
            </a:xfrm>
            <a:prstGeom prst="wedgeRectCallout">
              <a:avLst>
                <a:gd name="adj1" fmla="val -15356"/>
                <a:gd name="adj2" fmla="val 8322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New interface – no contract</a:t>
              </a:r>
            </a:p>
          </p:txBody>
        </p: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5181600" y="4737100"/>
            <a:ext cx="3733800" cy="1574800"/>
            <a:chOff x="5181600" y="4737100"/>
            <a:chExt cx="3733800" cy="1574800"/>
          </a:xfrm>
        </p:grpSpPr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5181600" y="4737100"/>
              <a:ext cx="3162300" cy="1181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" name="Rectangular Callout 60"/>
            <p:cNvSpPr/>
            <p:nvPr/>
          </p:nvSpPr>
          <p:spPr bwMode="auto">
            <a:xfrm>
              <a:off x="7620000" y="5727700"/>
              <a:ext cx="1295400" cy="584200"/>
            </a:xfrm>
            <a:prstGeom prst="wedgeRectCallout">
              <a:avLst>
                <a:gd name="adj1" fmla="val -37905"/>
                <a:gd name="adj2" fmla="val -7329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Contract let Nov 2003</a:t>
              </a:r>
            </a:p>
          </p:txBody>
        </p:sp>
      </p:grpSp>
      <p:grpSp>
        <p:nvGrpSpPr>
          <p:cNvPr id="11" name="Group 72"/>
          <p:cNvGrpSpPr>
            <a:grpSpLocks/>
          </p:cNvGrpSpPr>
          <p:nvPr/>
        </p:nvGrpSpPr>
        <p:grpSpPr bwMode="auto">
          <a:xfrm>
            <a:off x="190500" y="3746500"/>
            <a:ext cx="1917700" cy="2082800"/>
            <a:chOff x="190500" y="3746500"/>
            <a:chExt cx="1917700" cy="2082800"/>
          </a:xfrm>
        </p:grpSpPr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647700" y="4152900"/>
              <a:ext cx="1460500" cy="1676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3" name="Rectangular Callout 62"/>
            <p:cNvSpPr/>
            <p:nvPr/>
          </p:nvSpPr>
          <p:spPr bwMode="auto">
            <a:xfrm>
              <a:off x="190500" y="3746500"/>
              <a:ext cx="1295400" cy="584200"/>
            </a:xfrm>
            <a:prstGeom prst="wedgeRectCallout">
              <a:avLst>
                <a:gd name="adj1" fmla="val -4571"/>
                <a:gd name="adj2" fmla="val 1071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New call centre needed </a:t>
              </a:r>
            </a:p>
          </p:txBody>
        </p:sp>
      </p:grp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228600" y="736600"/>
            <a:ext cx="8382000" cy="1511300"/>
            <a:chOff x="228600" y="736600"/>
            <a:chExt cx="8382000" cy="1511300"/>
          </a:xfrm>
        </p:grpSpPr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054100" y="736600"/>
              <a:ext cx="7556500" cy="9779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7" name="Rectangular Callout 66"/>
            <p:cNvSpPr/>
            <p:nvPr/>
          </p:nvSpPr>
          <p:spPr bwMode="auto">
            <a:xfrm>
              <a:off x="228600" y="1663700"/>
              <a:ext cx="1295400" cy="584200"/>
            </a:xfrm>
            <a:prstGeom prst="wedgeRectCallout">
              <a:avLst>
                <a:gd name="adj1" fmla="val 66016"/>
                <a:gd name="adj2" fmla="val -11025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ea typeface="MS PGothic" pitchFamily="34" charset="-128"/>
                </a:rPr>
                <a:t>Doctors object to “Choice”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4241800" y="1155700"/>
            <a:ext cx="2959100" cy="1447800"/>
            <a:chOff x="4241800" y="1155700"/>
            <a:chExt cx="2959100" cy="1447800"/>
          </a:xfrm>
        </p:grpSpPr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241800" y="1155700"/>
              <a:ext cx="14605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000000">
                  <a:alpha val="74998"/>
                </a:srgbClr>
              </a:prst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latin typeface="Trebuchet MS" pitchFamily="34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52" name="Rectangular Callout 51"/>
            <p:cNvSpPr/>
            <p:nvPr/>
          </p:nvSpPr>
          <p:spPr bwMode="auto">
            <a:xfrm>
              <a:off x="5905500" y="1765300"/>
              <a:ext cx="1295400" cy="584200"/>
            </a:xfrm>
            <a:prstGeom prst="wedgeRectCallout">
              <a:avLst>
                <a:gd name="adj1" fmla="val -66336"/>
                <a:gd name="adj2" fmla="val 61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a typeface="MS PGothic" charset="0"/>
                  <a:cs typeface="MS PGothic" charset="0"/>
                </a:rPr>
                <a:t>Contract let Sept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4257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841" y="116682"/>
            <a:ext cx="6084354" cy="67151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Powerpoint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375E6-1196-40A2-9707-3EA5B17F2C3D}" type="datetime4">
              <a:rPr lang="en-GB" smtClean="0"/>
              <a:pPr>
                <a:defRPr/>
              </a:pPr>
              <a:t>11 May 2022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FBA48-8849-4E53-B9BC-BDC1A85CDA40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07218" y="1265510"/>
            <a:ext cx="6721166" cy="3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Supporting the NHS Transformation  Strategy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51620" y="1577776"/>
            <a:ext cx="6876764" cy="36004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151621" y="2081832"/>
            <a:ext cx="6876763" cy="27003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1151620" y="5124170"/>
            <a:ext cx="3258362" cy="3420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Focus – What, Where &amp; When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34018" y="5124170"/>
            <a:ext cx="3258362" cy="3420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Plans - How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51621" y="5574220"/>
            <a:ext cx="1440160" cy="68407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100" b="1" i="1" dirty="0"/>
              <a:t>Business Partner / Stakeholder Management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51820" y="5574220"/>
            <a:ext cx="1440160" cy="68407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4752020" y="5574220"/>
            <a:ext cx="1440160" cy="68407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/>
          </a:p>
        </p:txBody>
      </p:sp>
      <p:sp>
        <p:nvSpPr>
          <p:cNvPr id="15" name="Rounded Rectangle 14"/>
          <p:cNvSpPr/>
          <p:nvPr/>
        </p:nvSpPr>
        <p:spPr>
          <a:xfrm>
            <a:off x="6516216" y="5574220"/>
            <a:ext cx="1440160" cy="68407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200" b="1" i="1" dirty="0">
                <a:solidFill>
                  <a:schemeClr val="bg1"/>
                </a:solidFill>
              </a:rPr>
              <a:t>High Performing team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47764" y="1649784"/>
            <a:ext cx="428447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vision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9752" y="2117836"/>
            <a:ext cx="428447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400" b="1" i="1" dirty="0">
                <a:solidFill>
                  <a:srgbClr val="FF0000"/>
                </a:solidFill>
              </a:rPr>
              <a:t>The Big 5 – 5 in 5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664677" y="2405868"/>
            <a:ext cx="5814645" cy="1167904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1153030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5 </a:t>
            </a:r>
            <a:r>
              <a:rPr lang="en-GB" sz="1200" b="1" kern="1200" dirty="0" err="1"/>
              <a:t>yr</a:t>
            </a:r>
            <a:r>
              <a:rPr lang="en-GB" sz="1200" b="1" kern="1200" dirty="0"/>
              <a:t> plan</a:t>
            </a:r>
          </a:p>
        </p:txBody>
      </p:sp>
      <p:sp>
        <p:nvSpPr>
          <p:cNvPr id="20" name="Freeform 19"/>
          <p:cNvSpPr/>
          <p:nvPr/>
        </p:nvSpPr>
        <p:spPr>
          <a:xfrm>
            <a:off x="2307857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4m </a:t>
            </a:r>
            <a:r>
              <a:rPr lang="en-GB" sz="1200" b="1" dirty="0" err="1"/>
              <a:t>PbR</a:t>
            </a:r>
            <a:endParaRPr lang="en-GB" sz="12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3462683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£3bn </a:t>
            </a:r>
          </a:p>
        </p:txBody>
      </p:sp>
      <p:sp>
        <p:nvSpPr>
          <p:cNvPr id="22" name="Freeform 21"/>
          <p:cNvSpPr/>
          <p:nvPr/>
        </p:nvSpPr>
        <p:spPr>
          <a:xfrm>
            <a:off x="4617510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2m new </a:t>
            </a:r>
            <a:endParaRPr lang="en-GB" sz="1200" b="1" dirty="0"/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patients</a:t>
            </a:r>
          </a:p>
        </p:txBody>
      </p:sp>
      <p:sp>
        <p:nvSpPr>
          <p:cNvPr id="23" name="Freeform 22"/>
          <p:cNvSpPr/>
          <p:nvPr/>
        </p:nvSpPr>
        <p:spPr>
          <a:xfrm>
            <a:off x="5772337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1 vision</a:t>
            </a:r>
          </a:p>
        </p:txBody>
      </p:sp>
      <p:sp>
        <p:nvSpPr>
          <p:cNvPr id="24" name="Freeform 23"/>
          <p:cNvSpPr/>
          <p:nvPr/>
        </p:nvSpPr>
        <p:spPr>
          <a:xfrm>
            <a:off x="6927164" y="2756239"/>
            <a:ext cx="1063806" cy="467161"/>
          </a:xfrm>
          <a:custGeom>
            <a:avLst/>
            <a:gdLst>
              <a:gd name="connsiteX0" fmla="*/ 0 w 1063806"/>
              <a:gd name="connsiteY0" fmla="*/ 77862 h 467161"/>
              <a:gd name="connsiteX1" fmla="*/ 77862 w 1063806"/>
              <a:gd name="connsiteY1" fmla="*/ 0 h 467161"/>
              <a:gd name="connsiteX2" fmla="*/ 985944 w 1063806"/>
              <a:gd name="connsiteY2" fmla="*/ 0 h 467161"/>
              <a:gd name="connsiteX3" fmla="*/ 1063806 w 1063806"/>
              <a:gd name="connsiteY3" fmla="*/ 77862 h 467161"/>
              <a:gd name="connsiteX4" fmla="*/ 1063806 w 1063806"/>
              <a:gd name="connsiteY4" fmla="*/ 389299 h 467161"/>
              <a:gd name="connsiteX5" fmla="*/ 985944 w 1063806"/>
              <a:gd name="connsiteY5" fmla="*/ 467161 h 467161"/>
              <a:gd name="connsiteX6" fmla="*/ 77862 w 1063806"/>
              <a:gd name="connsiteY6" fmla="*/ 467161 h 467161"/>
              <a:gd name="connsiteX7" fmla="*/ 0 w 1063806"/>
              <a:gd name="connsiteY7" fmla="*/ 389299 h 467161"/>
              <a:gd name="connsiteX8" fmla="*/ 0 w 1063806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806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985944" y="0"/>
                </a:lnTo>
                <a:cubicBezTo>
                  <a:pt x="1028946" y="0"/>
                  <a:pt x="1063806" y="34860"/>
                  <a:pt x="1063806" y="77862"/>
                </a:cubicBezTo>
                <a:lnTo>
                  <a:pt x="1063806" y="389299"/>
                </a:lnTo>
                <a:cubicBezTo>
                  <a:pt x="1063806" y="432301"/>
                  <a:pt x="1028946" y="467161"/>
                  <a:pt x="985944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Zero harm 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1664676" y="3738016"/>
            <a:ext cx="5814645" cy="1167904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6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>
            <a:off x="1154626" y="4088387"/>
            <a:ext cx="1314374" cy="467161"/>
          </a:xfrm>
          <a:custGeom>
            <a:avLst/>
            <a:gdLst>
              <a:gd name="connsiteX0" fmla="*/ 0 w 1314374"/>
              <a:gd name="connsiteY0" fmla="*/ 77862 h 467161"/>
              <a:gd name="connsiteX1" fmla="*/ 77862 w 1314374"/>
              <a:gd name="connsiteY1" fmla="*/ 0 h 467161"/>
              <a:gd name="connsiteX2" fmla="*/ 1236512 w 1314374"/>
              <a:gd name="connsiteY2" fmla="*/ 0 h 467161"/>
              <a:gd name="connsiteX3" fmla="*/ 1314374 w 1314374"/>
              <a:gd name="connsiteY3" fmla="*/ 77862 h 467161"/>
              <a:gd name="connsiteX4" fmla="*/ 1314374 w 1314374"/>
              <a:gd name="connsiteY4" fmla="*/ 389299 h 467161"/>
              <a:gd name="connsiteX5" fmla="*/ 1236512 w 1314374"/>
              <a:gd name="connsiteY5" fmla="*/ 467161 h 467161"/>
              <a:gd name="connsiteX6" fmla="*/ 77862 w 1314374"/>
              <a:gd name="connsiteY6" fmla="*/ 467161 h 467161"/>
              <a:gd name="connsiteX7" fmla="*/ 0 w 1314374"/>
              <a:gd name="connsiteY7" fmla="*/ 389299 h 467161"/>
              <a:gd name="connsiteX8" fmla="*/ 0 w 1314374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374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1236512" y="0"/>
                </a:lnTo>
                <a:cubicBezTo>
                  <a:pt x="1279514" y="0"/>
                  <a:pt x="1314374" y="34860"/>
                  <a:pt x="1314374" y="77862"/>
                </a:cubicBezTo>
                <a:lnTo>
                  <a:pt x="1314374" y="389299"/>
                </a:lnTo>
                <a:cubicBezTo>
                  <a:pt x="1314374" y="432301"/>
                  <a:pt x="1279514" y="467161"/>
                  <a:pt x="1236512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dirty="0"/>
              <a:t>PLICS</a:t>
            </a:r>
            <a:endParaRPr lang="en-GB" sz="1200" b="1" kern="1200" dirty="0"/>
          </a:p>
        </p:txBody>
      </p:sp>
      <p:sp>
        <p:nvSpPr>
          <p:cNvPr id="27" name="Freeform 26"/>
          <p:cNvSpPr/>
          <p:nvPr/>
        </p:nvSpPr>
        <p:spPr>
          <a:xfrm>
            <a:off x="2534719" y="4088387"/>
            <a:ext cx="1314374" cy="467161"/>
          </a:xfrm>
          <a:custGeom>
            <a:avLst/>
            <a:gdLst>
              <a:gd name="connsiteX0" fmla="*/ 0 w 1314374"/>
              <a:gd name="connsiteY0" fmla="*/ 77862 h 467161"/>
              <a:gd name="connsiteX1" fmla="*/ 77862 w 1314374"/>
              <a:gd name="connsiteY1" fmla="*/ 0 h 467161"/>
              <a:gd name="connsiteX2" fmla="*/ 1236512 w 1314374"/>
              <a:gd name="connsiteY2" fmla="*/ 0 h 467161"/>
              <a:gd name="connsiteX3" fmla="*/ 1314374 w 1314374"/>
              <a:gd name="connsiteY3" fmla="*/ 77862 h 467161"/>
              <a:gd name="connsiteX4" fmla="*/ 1314374 w 1314374"/>
              <a:gd name="connsiteY4" fmla="*/ 389299 h 467161"/>
              <a:gd name="connsiteX5" fmla="*/ 1236512 w 1314374"/>
              <a:gd name="connsiteY5" fmla="*/ 467161 h 467161"/>
              <a:gd name="connsiteX6" fmla="*/ 77862 w 1314374"/>
              <a:gd name="connsiteY6" fmla="*/ 467161 h 467161"/>
              <a:gd name="connsiteX7" fmla="*/ 0 w 1314374"/>
              <a:gd name="connsiteY7" fmla="*/ 389299 h 467161"/>
              <a:gd name="connsiteX8" fmla="*/ 0 w 1314374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374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1236512" y="0"/>
                </a:lnTo>
                <a:cubicBezTo>
                  <a:pt x="1279514" y="0"/>
                  <a:pt x="1314374" y="34860"/>
                  <a:pt x="1314374" y="77862"/>
                </a:cubicBezTo>
                <a:lnTo>
                  <a:pt x="1314374" y="389299"/>
                </a:lnTo>
                <a:cubicBezTo>
                  <a:pt x="1314374" y="432301"/>
                  <a:pt x="1279514" y="467161"/>
                  <a:pt x="1236512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shade val="50000"/>
              <a:hueOff val="0"/>
              <a:satOff val="0"/>
              <a:lumOff val="193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100k new </a:t>
            </a:r>
            <a:r>
              <a:rPr lang="en-GB" sz="1200" b="1" dirty="0"/>
              <a:t> service lines</a:t>
            </a:r>
            <a:endParaRPr lang="en-GB" sz="1200" b="1" kern="1200" dirty="0"/>
          </a:p>
        </p:txBody>
      </p:sp>
      <p:sp>
        <p:nvSpPr>
          <p:cNvPr id="28" name="Freeform 27"/>
          <p:cNvSpPr/>
          <p:nvPr/>
        </p:nvSpPr>
        <p:spPr>
          <a:xfrm>
            <a:off x="3914812" y="4088387"/>
            <a:ext cx="1314374" cy="467161"/>
          </a:xfrm>
          <a:custGeom>
            <a:avLst/>
            <a:gdLst>
              <a:gd name="connsiteX0" fmla="*/ 0 w 1314374"/>
              <a:gd name="connsiteY0" fmla="*/ 77862 h 467161"/>
              <a:gd name="connsiteX1" fmla="*/ 77862 w 1314374"/>
              <a:gd name="connsiteY1" fmla="*/ 0 h 467161"/>
              <a:gd name="connsiteX2" fmla="*/ 1236512 w 1314374"/>
              <a:gd name="connsiteY2" fmla="*/ 0 h 467161"/>
              <a:gd name="connsiteX3" fmla="*/ 1314374 w 1314374"/>
              <a:gd name="connsiteY3" fmla="*/ 77862 h 467161"/>
              <a:gd name="connsiteX4" fmla="*/ 1314374 w 1314374"/>
              <a:gd name="connsiteY4" fmla="*/ 389299 h 467161"/>
              <a:gd name="connsiteX5" fmla="*/ 1236512 w 1314374"/>
              <a:gd name="connsiteY5" fmla="*/ 467161 h 467161"/>
              <a:gd name="connsiteX6" fmla="*/ 77862 w 1314374"/>
              <a:gd name="connsiteY6" fmla="*/ 467161 h 467161"/>
              <a:gd name="connsiteX7" fmla="*/ 0 w 1314374"/>
              <a:gd name="connsiteY7" fmla="*/ 389299 h 467161"/>
              <a:gd name="connsiteX8" fmla="*/ 0 w 1314374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374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1236512" y="0"/>
                </a:lnTo>
                <a:cubicBezTo>
                  <a:pt x="1279514" y="0"/>
                  <a:pt x="1314374" y="34860"/>
                  <a:pt x="1314374" y="77862"/>
                </a:cubicBezTo>
                <a:lnTo>
                  <a:pt x="1314374" y="389299"/>
                </a:lnTo>
                <a:cubicBezTo>
                  <a:pt x="1314374" y="432301"/>
                  <a:pt x="1279514" y="467161"/>
                  <a:pt x="1236512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shade val="50000"/>
              <a:hueOff val="0"/>
              <a:satOff val="0"/>
              <a:lumOff val="386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Growth + flat CO2 emissions </a:t>
            </a:r>
          </a:p>
        </p:txBody>
      </p:sp>
      <p:sp>
        <p:nvSpPr>
          <p:cNvPr id="29" name="Freeform 28"/>
          <p:cNvSpPr/>
          <p:nvPr/>
        </p:nvSpPr>
        <p:spPr>
          <a:xfrm>
            <a:off x="5294905" y="4088387"/>
            <a:ext cx="1314374" cy="467161"/>
          </a:xfrm>
          <a:custGeom>
            <a:avLst/>
            <a:gdLst>
              <a:gd name="connsiteX0" fmla="*/ 0 w 1314374"/>
              <a:gd name="connsiteY0" fmla="*/ 77862 h 467161"/>
              <a:gd name="connsiteX1" fmla="*/ 77862 w 1314374"/>
              <a:gd name="connsiteY1" fmla="*/ 0 h 467161"/>
              <a:gd name="connsiteX2" fmla="*/ 1236512 w 1314374"/>
              <a:gd name="connsiteY2" fmla="*/ 0 h 467161"/>
              <a:gd name="connsiteX3" fmla="*/ 1314374 w 1314374"/>
              <a:gd name="connsiteY3" fmla="*/ 77862 h 467161"/>
              <a:gd name="connsiteX4" fmla="*/ 1314374 w 1314374"/>
              <a:gd name="connsiteY4" fmla="*/ 389299 h 467161"/>
              <a:gd name="connsiteX5" fmla="*/ 1236512 w 1314374"/>
              <a:gd name="connsiteY5" fmla="*/ 467161 h 467161"/>
              <a:gd name="connsiteX6" fmla="*/ 77862 w 1314374"/>
              <a:gd name="connsiteY6" fmla="*/ 467161 h 467161"/>
              <a:gd name="connsiteX7" fmla="*/ 0 w 1314374"/>
              <a:gd name="connsiteY7" fmla="*/ 389299 h 467161"/>
              <a:gd name="connsiteX8" fmla="*/ 0 w 1314374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374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1236512" y="0"/>
                </a:lnTo>
                <a:cubicBezTo>
                  <a:pt x="1279514" y="0"/>
                  <a:pt x="1314374" y="34860"/>
                  <a:pt x="1314374" y="77862"/>
                </a:cubicBezTo>
                <a:lnTo>
                  <a:pt x="1314374" y="389299"/>
                </a:lnTo>
                <a:cubicBezTo>
                  <a:pt x="1314374" y="432301"/>
                  <a:pt x="1279514" y="467161"/>
                  <a:pt x="1236512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shade val="50000"/>
              <a:hueOff val="0"/>
              <a:satOff val="0"/>
              <a:lumOff val="386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Nurture people</a:t>
            </a:r>
          </a:p>
        </p:txBody>
      </p:sp>
      <p:sp>
        <p:nvSpPr>
          <p:cNvPr id="30" name="Freeform 29"/>
          <p:cNvSpPr/>
          <p:nvPr/>
        </p:nvSpPr>
        <p:spPr>
          <a:xfrm>
            <a:off x="6674998" y="4088387"/>
            <a:ext cx="1314374" cy="467161"/>
          </a:xfrm>
          <a:custGeom>
            <a:avLst/>
            <a:gdLst>
              <a:gd name="connsiteX0" fmla="*/ 0 w 1314374"/>
              <a:gd name="connsiteY0" fmla="*/ 77862 h 467161"/>
              <a:gd name="connsiteX1" fmla="*/ 77862 w 1314374"/>
              <a:gd name="connsiteY1" fmla="*/ 0 h 467161"/>
              <a:gd name="connsiteX2" fmla="*/ 1236512 w 1314374"/>
              <a:gd name="connsiteY2" fmla="*/ 0 h 467161"/>
              <a:gd name="connsiteX3" fmla="*/ 1314374 w 1314374"/>
              <a:gd name="connsiteY3" fmla="*/ 77862 h 467161"/>
              <a:gd name="connsiteX4" fmla="*/ 1314374 w 1314374"/>
              <a:gd name="connsiteY4" fmla="*/ 389299 h 467161"/>
              <a:gd name="connsiteX5" fmla="*/ 1236512 w 1314374"/>
              <a:gd name="connsiteY5" fmla="*/ 467161 h 467161"/>
              <a:gd name="connsiteX6" fmla="*/ 77862 w 1314374"/>
              <a:gd name="connsiteY6" fmla="*/ 467161 h 467161"/>
              <a:gd name="connsiteX7" fmla="*/ 0 w 1314374"/>
              <a:gd name="connsiteY7" fmla="*/ 389299 h 467161"/>
              <a:gd name="connsiteX8" fmla="*/ 0 w 1314374"/>
              <a:gd name="connsiteY8" fmla="*/ 77862 h 46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374" h="467161">
                <a:moveTo>
                  <a:pt x="0" y="77862"/>
                </a:moveTo>
                <a:cubicBezTo>
                  <a:pt x="0" y="34860"/>
                  <a:pt x="34860" y="0"/>
                  <a:pt x="77862" y="0"/>
                </a:cubicBezTo>
                <a:lnTo>
                  <a:pt x="1236512" y="0"/>
                </a:lnTo>
                <a:cubicBezTo>
                  <a:pt x="1279514" y="0"/>
                  <a:pt x="1314374" y="34860"/>
                  <a:pt x="1314374" y="77862"/>
                </a:cubicBezTo>
                <a:lnTo>
                  <a:pt x="1314374" y="389299"/>
                </a:lnTo>
                <a:cubicBezTo>
                  <a:pt x="1314374" y="432301"/>
                  <a:pt x="1279514" y="467161"/>
                  <a:pt x="1236512" y="467161"/>
                </a:cubicBezTo>
                <a:lnTo>
                  <a:pt x="77862" y="467161"/>
                </a:lnTo>
                <a:cubicBezTo>
                  <a:pt x="34860" y="467161"/>
                  <a:pt x="0" y="432301"/>
                  <a:pt x="0" y="389299"/>
                </a:cubicBezTo>
                <a:lnTo>
                  <a:pt x="0" y="7786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shade val="50000"/>
              <a:hueOff val="0"/>
              <a:satOff val="0"/>
              <a:lumOff val="193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25" tIns="68525" rIns="68525" bIns="685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/>
              <a:t>Efficient </a:t>
            </a:r>
            <a:r>
              <a:rPr lang="en-GB" sz="1200" b="1" dirty="0"/>
              <a:t>service</a:t>
            </a:r>
            <a:endParaRPr lang="en-GB" sz="1200" b="1" kern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210932" y="6381328"/>
            <a:ext cx="6817452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b="1" i="1" dirty="0"/>
              <a:t>Patient Focus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27785" y="3341972"/>
            <a:ext cx="3888431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400" b="1" i="1" dirty="0"/>
              <a:t>Service Expansion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27785" y="4674120"/>
            <a:ext cx="3888431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400" b="1" i="1" dirty="0"/>
              <a:t>Sustainability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08104" y="6510324"/>
            <a:ext cx="24842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115616" y="6510324"/>
            <a:ext cx="2672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893064" y="5677591"/>
            <a:ext cx="1559548" cy="415705"/>
            <a:chOff x="2070312" y="0"/>
            <a:chExt cx="1966967" cy="415705"/>
          </a:xfrm>
        </p:grpSpPr>
        <p:sp>
          <p:nvSpPr>
            <p:cNvPr id="37" name="Rectangle 36"/>
            <p:cNvSpPr/>
            <p:nvPr/>
          </p:nvSpPr>
          <p:spPr>
            <a:xfrm>
              <a:off x="2070312" y="0"/>
              <a:ext cx="1966967" cy="41570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70312" y="0"/>
              <a:ext cx="1966967" cy="415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i="1" kern="1200" dirty="0">
                  <a:solidFill>
                    <a:schemeClr val="bg1"/>
                  </a:solidFill>
                </a:rPr>
                <a:t>Transformation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704640" y="5661248"/>
            <a:ext cx="1559548" cy="4157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15240" rIns="22860" bIns="152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i="1" dirty="0">
                <a:solidFill>
                  <a:schemeClr val="bg1"/>
                </a:solidFill>
              </a:rPr>
              <a:t>Delivery</a:t>
            </a:r>
            <a:endParaRPr lang="en-GB" sz="1200" b="1" i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0" grpId="1" animBg="1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40C4F3-A92E-48AE-BD86-C85CEB45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235" y="323850"/>
            <a:ext cx="5667375" cy="1143000"/>
          </a:xfrm>
        </p:spPr>
        <p:txBody>
          <a:bodyPr/>
          <a:lstStyle/>
          <a:p>
            <a:r>
              <a:rPr lang="en-US" dirty="0"/>
              <a:t>Current thinking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FA87B35-CCEF-4339-9EE5-D40AEA562E57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457200" y="2108200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04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72" y="792788"/>
            <a:ext cx="4464244" cy="264775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72" y="3440546"/>
            <a:ext cx="4464244" cy="264775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3516" y="3440546"/>
            <a:ext cx="4464244" cy="264775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3516" y="788170"/>
            <a:ext cx="4464244" cy="264775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303" y="115455"/>
            <a:ext cx="829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Investing in staff retention and recruitment  POST COVID-19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70" y="1001760"/>
            <a:ext cx="1524769" cy="1589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848" y="2840182"/>
            <a:ext cx="384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15% Doctors retire in our Trust in 2021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6788" y="2746581"/>
            <a:ext cx="399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Staff resilience and well-being is underspent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03" y="3810000"/>
            <a:ext cx="33712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40%</a:t>
            </a:r>
          </a:p>
          <a:p>
            <a:endParaRPr lang="en-US" dirty="0"/>
          </a:p>
          <a:p>
            <a:r>
              <a:rPr lang="en-US" dirty="0"/>
              <a:t>Low staff morale due COVID-19 fatigue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18181" y="3484507"/>
            <a:ext cx="4117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Recommendations: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How could we increase the participation of resilience training?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How could we bring retired Doctors back to support transition plans?</a:t>
            </a:r>
          </a:p>
          <a:p>
            <a:pPr marL="342900" indent="-342900">
              <a:buAutoNum type="arabicPeriod"/>
            </a:pPr>
            <a:r>
              <a:rPr lang="en-GB" dirty="0"/>
              <a:t>How could we train managers to remotely support teams during Q3 &amp; Q4?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181" y="1433344"/>
            <a:ext cx="3886970" cy="13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295">
            <a:extLst>
              <a:ext uri="{FF2B5EF4-FFF2-40B4-BE49-F238E27FC236}">
                <a16:creationId xmlns:a16="http://schemas.microsoft.com/office/drawing/2014/main" id="{91C456E7-5450-0B4C-BE0F-11908A6A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25" y="2859750"/>
            <a:ext cx="5416951" cy="11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/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MY NUMBER 5 TOOL</a:t>
            </a:r>
          </a:p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PREPARE THE MEETING</a:t>
            </a:r>
          </a:p>
        </p:txBody>
      </p:sp>
    </p:spTree>
    <p:extLst>
      <p:ext uri="{BB962C8B-B14F-4D97-AF65-F5344CB8AC3E}">
        <p14:creationId xmlns:p14="http://schemas.microsoft.com/office/powerpoint/2010/main" val="2140389650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BF1F9B-DC55-4C6A-9D9A-C31ABBAB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Remote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8B949-B78B-6C44-828C-D374438C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40" y="1600200"/>
            <a:ext cx="8118319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565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DABB-95D8-8C4B-A650-5FD6A015B3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2001183" y="996721"/>
            <a:ext cx="584190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785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69" y="1683760"/>
            <a:ext cx="7806538" cy="40909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38" b="1" dirty="0"/>
              <a:t>How does this make you feel about them?</a:t>
            </a:r>
          </a:p>
          <a:p>
            <a:pPr marL="0" indent="0">
              <a:buNone/>
            </a:pPr>
            <a:endParaRPr lang="en-US" sz="2138" b="1" dirty="0"/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Send emails during the meetings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Turning off their webcam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Talking  over you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Not listening to you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Looking disinterested when you speak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Consistently turning up late and leaving early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Never taking an interest in how you are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Avoiding addressing the ”elephant in the room”</a:t>
            </a:r>
          </a:p>
          <a:p>
            <a:pPr marL="501254" lvl="1" indent="-464344">
              <a:buFont typeface="+mj-lt"/>
              <a:buAutoNum type="arabicPeriod"/>
            </a:pPr>
            <a:r>
              <a:rPr lang="en-US" dirty="0"/>
              <a:t>Avoiding challenging other people’s inappropriate </a:t>
            </a:r>
            <a:r>
              <a:rPr lang="en-US" dirty="0" err="1"/>
              <a:t>behaviour</a:t>
            </a:r>
            <a:endParaRPr lang="en-US" dirty="0"/>
          </a:p>
          <a:p>
            <a:pPr marL="257175" lvl="1" indent="0">
              <a:buNone/>
            </a:pPr>
            <a:endParaRPr lang="en-US" dirty="0"/>
          </a:p>
          <a:p>
            <a:pPr lvl="1">
              <a:buAutoNum type="arabicPeriod"/>
            </a:pPr>
            <a:endParaRPr lang="en-US" dirty="0"/>
          </a:p>
          <a:p>
            <a:pPr lvl="1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996F81-BCFC-E44E-868E-BC432E99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6" y="290071"/>
            <a:ext cx="6003428" cy="445592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chemeClr val="accent5"/>
                </a:solidFill>
                <a:latin typeface="Avenir Next" panose="020B0503020202020204" pitchFamily="34" charset="0"/>
              </a:rPr>
              <a:t>PREPARE THE MEETING</a:t>
            </a:r>
          </a:p>
        </p:txBody>
      </p:sp>
    </p:spTree>
    <p:extLst>
      <p:ext uri="{BB962C8B-B14F-4D97-AF65-F5344CB8AC3E}">
        <p14:creationId xmlns:p14="http://schemas.microsoft.com/office/powerpoint/2010/main" val="2073214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DC9E-49EB-C14A-841C-FEF7D2D4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235" y="494207"/>
            <a:ext cx="5667375" cy="1143000"/>
          </a:xfrm>
        </p:spPr>
        <p:txBody>
          <a:bodyPr>
            <a:normAutofit/>
          </a:bodyPr>
          <a:lstStyle/>
          <a:p>
            <a:r>
              <a:rPr lang="en-US" dirty="0"/>
              <a:t>Remote meeting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99F062-7A14-4596-A41C-677102BB4FF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457200" y="2108200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579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2C22CDDF-1550-A84C-8158-E06D1E35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1144466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E74A2618-D140-534B-AEF2-EA1F6634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2877243"/>
            <a:ext cx="7658090" cy="270091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700" b="1" dirty="0">
                <a:solidFill>
                  <a:srgbClr val="5E5E5E"/>
                </a:solidFill>
                <a:latin typeface="Avenir Book" panose="02000503020000020003" pitchFamily="2" charset="0"/>
              </a:rPr>
              <a:t>1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 What to prepare before the meeting</a:t>
            </a:r>
          </a:p>
          <a:p>
            <a:pPr marL="342900" indent="-342900">
              <a:lnSpc>
                <a:spcPct val="150000"/>
              </a:lnSpc>
              <a:buAutoNum type="arabicPlain"/>
              <a:defRPr/>
            </a:pP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2 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How to behave in the the meeting</a:t>
            </a:r>
            <a:endParaRPr lang="en-US" b="1" dirty="0">
              <a:solidFill>
                <a:srgbClr val="5E5E5E"/>
              </a:solidFill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  <a:defRPr/>
            </a:pP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700" b="1" dirty="0">
                <a:solidFill>
                  <a:srgbClr val="5E5E5E"/>
                </a:solidFill>
                <a:latin typeface="Avenir Book" panose="02000503020000020003" pitchFamily="2" charset="0"/>
              </a:rPr>
              <a:t>3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   How to </a:t>
            </a:r>
            <a:r>
              <a:rPr lang="en-US" b="1" dirty="0" err="1">
                <a:solidFill>
                  <a:srgbClr val="5E5E5E"/>
                </a:solidFill>
                <a:latin typeface="Avenir Book" panose="02000503020000020003" pitchFamily="2" charset="0"/>
              </a:rPr>
              <a:t>maximise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 engagement</a:t>
            </a: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1096">
            <a:extLst>
              <a:ext uri="{FF2B5EF4-FFF2-40B4-BE49-F238E27FC236}">
                <a16:creationId xmlns:a16="http://schemas.microsoft.com/office/drawing/2014/main" id="{FDE599FC-56B8-B24B-B842-4F4CDF8A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1580026"/>
            <a:ext cx="7658090" cy="849185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cs typeface="Avenir Medium" charset="0"/>
                <a:sym typeface="Avenir Medium" charset="0"/>
              </a:rPr>
              <a:t>In groups discuss, create a power presentation slide and prepare a brief back</a:t>
            </a:r>
          </a:p>
        </p:txBody>
      </p:sp>
    </p:spTree>
    <p:extLst>
      <p:ext uri="{BB962C8B-B14F-4D97-AF65-F5344CB8AC3E}">
        <p14:creationId xmlns:p14="http://schemas.microsoft.com/office/powerpoint/2010/main" val="157527753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295">
            <a:extLst>
              <a:ext uri="{FF2B5EF4-FFF2-40B4-BE49-F238E27FC236}">
                <a16:creationId xmlns:a16="http://schemas.microsoft.com/office/drawing/2014/main" id="{91C456E7-5450-0B4C-BE0F-11908A6A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25" y="2859750"/>
            <a:ext cx="5416951" cy="11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7" tIns="26787" rIns="26787" bIns="26787" anchor="ctr"/>
          <a:lstStyle/>
          <a:p>
            <a:pPr algn="ctr"/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MY NUMBER 1 TOOL</a:t>
            </a:r>
          </a:p>
          <a:p>
            <a:pPr algn="ctr"/>
            <a:endParaRPr lang="en-US" altLang="en-US" sz="2848" b="1" dirty="0">
              <a:solidFill>
                <a:schemeClr val="accent5"/>
              </a:solidFill>
              <a:latin typeface="Avenir Next Heavy" panose="020B0503020202020204" pitchFamily="34" charset="0"/>
              <a:sym typeface="Avenir Book" panose="02000503020000020003" pitchFamily="2" charset="0"/>
            </a:endParaRPr>
          </a:p>
          <a:p>
            <a:pPr algn="ctr"/>
            <a:r>
              <a:rPr lang="en-US" altLang="en-US" sz="2848" b="1" dirty="0" err="1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Analysing</a:t>
            </a:r>
            <a:r>
              <a:rPr lang="en-US" altLang="en-US" sz="2848" b="1" dirty="0">
                <a:solidFill>
                  <a:schemeClr val="accent5"/>
                </a:solidFill>
                <a:latin typeface="Avenir Next Heavy" panose="020B0503020202020204" pitchFamily="34" charset="0"/>
                <a:sym typeface="Avenir Book" panose="02000503020000020003" pitchFamily="2" charset="0"/>
              </a:rPr>
              <a:t> using the power of 3</a:t>
            </a:r>
          </a:p>
        </p:txBody>
      </p:sp>
    </p:spTree>
    <p:extLst>
      <p:ext uri="{BB962C8B-B14F-4D97-AF65-F5344CB8AC3E}">
        <p14:creationId xmlns:p14="http://schemas.microsoft.com/office/powerpoint/2010/main" val="428744595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2E89E2-5F09-C44E-9DBA-E2809620CA65}"/>
              </a:ext>
            </a:extLst>
          </p:cNvPr>
          <p:cNvSpPr/>
          <p:nvPr/>
        </p:nvSpPr>
        <p:spPr>
          <a:xfrm>
            <a:off x="2503079" y="4006939"/>
            <a:ext cx="3646758" cy="61125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E74A2618-D140-534B-AEF2-EA1F6634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387" y="3851832"/>
            <a:ext cx="4335935" cy="849185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  <a:latin typeface="Avenir Medium" charset="0"/>
                <a:cs typeface="Avenir Medium" charset="0"/>
                <a:sym typeface="Avenir Medium" charset="0"/>
              </a:rPr>
              <a:t>Bring numbers to life</a:t>
            </a:r>
          </a:p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  <a:latin typeface="Avenir Medium" charset="0"/>
                <a:cs typeface="Avenir Medium" charset="0"/>
                <a:sym typeface="Avenir Medium" charset="0"/>
              </a:rPr>
              <a:t>With excel &amp; pp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45C5F88-A128-274E-816C-F3F1CE229277}"/>
              </a:ext>
            </a:extLst>
          </p:cNvPr>
          <p:cNvSpPr/>
          <p:nvPr/>
        </p:nvSpPr>
        <p:spPr>
          <a:xfrm>
            <a:off x="2495626" y="2960742"/>
            <a:ext cx="3654212" cy="61125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hape 1096">
            <a:extLst>
              <a:ext uri="{FF2B5EF4-FFF2-40B4-BE49-F238E27FC236}">
                <a16:creationId xmlns:a16="http://schemas.microsoft.com/office/drawing/2014/main" id="{F01E45E7-E740-5844-BE3A-1895C8995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765" y="3018869"/>
            <a:ext cx="4499931" cy="433686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  <a:latin typeface="Avenir Medium" charset="0"/>
                <a:cs typeface="Avenir Medium" charset="0"/>
                <a:sym typeface="Avenir Medium" charset="0"/>
              </a:rPr>
              <a:t>Turn data to insights</a:t>
            </a:r>
          </a:p>
        </p:txBody>
      </p:sp>
      <p:sp>
        <p:nvSpPr>
          <p:cNvPr id="7" name="Shape 1096">
            <a:extLst>
              <a:ext uri="{FF2B5EF4-FFF2-40B4-BE49-F238E27FC236}">
                <a16:creationId xmlns:a16="http://schemas.microsoft.com/office/drawing/2014/main" id="{8CF1F71A-AE8E-9E40-A75D-F803FB0E1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907" y="3372209"/>
            <a:ext cx="4499931" cy="686704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3000" dirty="0">
                <a:solidFill>
                  <a:srgbClr val="92D050"/>
                </a:solidFill>
                <a:latin typeface="Avenir Medium" charset="0"/>
                <a:cs typeface="Avenir Medium" charset="0"/>
                <a:sym typeface="Avenir Medium" charset="0"/>
              </a:rPr>
              <a:t>+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06929C1-5F80-ED47-8F23-C077A628FDFB}"/>
              </a:ext>
            </a:extLst>
          </p:cNvPr>
          <p:cNvSpPr/>
          <p:nvPr/>
        </p:nvSpPr>
        <p:spPr>
          <a:xfrm rot="10800000">
            <a:off x="4130606" y="4791328"/>
            <a:ext cx="484533" cy="47053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hape 1096">
            <a:extLst>
              <a:ext uri="{FF2B5EF4-FFF2-40B4-BE49-F238E27FC236}">
                <a16:creationId xmlns:a16="http://schemas.microsoft.com/office/drawing/2014/main" id="{C7A7EEED-7A03-4040-B8BA-2A006D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62" y="5311992"/>
            <a:ext cx="4335935" cy="498448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Medium" charset="0"/>
              </a:rPr>
              <a:t>DECISION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4C8ED3-73D9-6642-8131-B67892FA54B3}"/>
              </a:ext>
            </a:extLst>
          </p:cNvPr>
          <p:cNvSpPr/>
          <p:nvPr/>
        </p:nvSpPr>
        <p:spPr>
          <a:xfrm>
            <a:off x="2511782" y="1869076"/>
            <a:ext cx="3638055" cy="61125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hape 1096">
            <a:extLst>
              <a:ext uri="{FF2B5EF4-FFF2-40B4-BE49-F238E27FC236}">
                <a16:creationId xmlns:a16="http://schemas.microsoft.com/office/drawing/2014/main" id="{37702082-6A7E-694F-9189-B5F57572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765" y="1926535"/>
            <a:ext cx="4499931" cy="433686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  <a:latin typeface="Avenir Medium" charset="0"/>
                <a:cs typeface="Avenir Medium" charset="0"/>
                <a:sym typeface="Avenir Medium" charset="0"/>
              </a:rPr>
              <a:t>Build relationships</a:t>
            </a:r>
          </a:p>
        </p:txBody>
      </p:sp>
      <p:sp>
        <p:nvSpPr>
          <p:cNvPr id="13" name="Shape 1096">
            <a:extLst>
              <a:ext uri="{FF2B5EF4-FFF2-40B4-BE49-F238E27FC236}">
                <a16:creationId xmlns:a16="http://schemas.microsoft.com/office/drawing/2014/main" id="{2CC064F1-B308-9F46-8A4A-E4C29F567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064" y="2280544"/>
            <a:ext cx="4499931" cy="686704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3000" dirty="0">
                <a:solidFill>
                  <a:srgbClr val="92D050"/>
                </a:solidFill>
                <a:latin typeface="Avenir Medium" charset="0"/>
                <a:cs typeface="Avenir Medium" charset="0"/>
                <a:sym typeface="Avenir Medium" charset="0"/>
              </a:rPr>
              <a:t>+</a:t>
            </a:r>
          </a:p>
        </p:txBody>
      </p:sp>
      <p:sp>
        <p:nvSpPr>
          <p:cNvPr id="14" name="Shape 295">
            <a:extLst>
              <a:ext uri="{FF2B5EF4-FFF2-40B4-BE49-F238E27FC236}">
                <a16:creationId xmlns:a16="http://schemas.microsoft.com/office/drawing/2014/main" id="{650CE9C1-FA93-2D47-96B6-E3AD406C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79" y="391227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DECISIONS ARE ABOUT 3 THINGS…</a:t>
            </a:r>
          </a:p>
        </p:txBody>
      </p:sp>
    </p:spTree>
    <p:extLst>
      <p:ext uri="{BB962C8B-B14F-4D97-AF65-F5344CB8AC3E}">
        <p14:creationId xmlns:p14="http://schemas.microsoft.com/office/powerpoint/2010/main" val="16843726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4C7186E6-2F58-914E-B797-7B8840821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17" y="487241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9DDC"/>
                </a:solidFill>
                <a:latin typeface="+mj-lt"/>
                <a:cs typeface="Avenir Medium" charset="0"/>
                <a:sym typeface="Avenir Book" charset="0"/>
              </a:rPr>
              <a:t>HOW THE RULE OF 3 WORKS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D6172CDD-AFDB-0547-8600-7E265883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84" y="2111089"/>
            <a:ext cx="6664890" cy="3203675"/>
          </a:xfrm>
          <a:prstGeom prst="rect">
            <a:avLst/>
          </a:prstGeom>
          <a:noFill/>
          <a:ln>
            <a:noFill/>
          </a:ln>
        </p:spPr>
        <p:txBody>
          <a:bodyPr wrap="square"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1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WRITE A LIST OF EVERYTHING YOU WANT TO SAY</a:t>
            </a:r>
          </a:p>
          <a:p>
            <a:pPr>
              <a:lnSpc>
                <a:spcPct val="150000"/>
              </a:lnSpc>
              <a:defRPr/>
            </a:pPr>
            <a:endParaRPr lang="en-GB" sz="2400" dirty="0">
              <a:latin typeface="+mj-lt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2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PICK THE 3 MOST IMPORTANT DECISIONS</a:t>
            </a:r>
          </a:p>
          <a:p>
            <a:pPr>
              <a:lnSpc>
                <a:spcPct val="150000"/>
              </a:lnSpc>
              <a:defRPr/>
            </a:pPr>
            <a:endParaRPr lang="en-GB" sz="2400" dirty="0">
              <a:latin typeface="+mj-lt"/>
              <a:cs typeface="Avenir Medium" charset="0"/>
              <a:sym typeface="Avenir Medium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2400" b="1" dirty="0">
                <a:latin typeface="+mj-lt"/>
                <a:cs typeface="Avenir Medium" charset="0"/>
                <a:sym typeface="Avenir Medium" charset="0"/>
              </a:rPr>
              <a:t>3  </a:t>
            </a:r>
            <a:r>
              <a:rPr lang="en-GB" sz="2400" dirty="0">
                <a:latin typeface="+mj-lt"/>
                <a:cs typeface="Avenir Medium" charset="0"/>
                <a:sym typeface="Avenir Medium" charset="0"/>
              </a:rPr>
              <a:t>SAVE THE REST FOR ANOTHER DAY</a:t>
            </a:r>
          </a:p>
          <a:p>
            <a:pPr marL="342900" indent="-342900">
              <a:lnSpc>
                <a:spcPct val="150000"/>
              </a:lnSpc>
              <a:buAutoNum type="arabicPlain" startAt="2"/>
              <a:defRPr/>
            </a:pP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295">
            <a:extLst>
              <a:ext uri="{FF2B5EF4-FFF2-40B4-BE49-F238E27FC236}">
                <a16:creationId xmlns:a16="http://schemas.microsoft.com/office/drawing/2014/main" id="{2F6BA009-DC4E-434E-8CFE-43796CF52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25" y="1299165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</p:spTree>
    <p:extLst>
      <p:ext uri="{BB962C8B-B14F-4D97-AF65-F5344CB8AC3E}">
        <p14:creationId xmlns:p14="http://schemas.microsoft.com/office/powerpoint/2010/main" val="8020320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95">
            <a:extLst>
              <a:ext uri="{FF2B5EF4-FFF2-40B4-BE49-F238E27FC236}">
                <a16:creationId xmlns:a16="http://schemas.microsoft.com/office/drawing/2014/main" id="{2C22CDDF-1550-A84C-8158-E06D1E35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433266"/>
            <a:ext cx="6594095" cy="449540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/>
          <a:lstStyle/>
          <a:p>
            <a:pPr>
              <a:defRPr/>
            </a:pPr>
            <a:r>
              <a:rPr lang="en-US" sz="2100" b="1" dirty="0">
                <a:solidFill>
                  <a:schemeClr val="accent5"/>
                </a:solidFill>
                <a:latin typeface="Avenir Next Heavy" panose="020B0503020202020204" pitchFamily="34" charset="0"/>
                <a:cs typeface="Avenir Medium" charset="0"/>
                <a:sym typeface="Avenir Book" charset="0"/>
              </a:rPr>
              <a:t>BREAKOUT:</a:t>
            </a:r>
          </a:p>
        </p:txBody>
      </p:sp>
      <p:sp>
        <p:nvSpPr>
          <p:cNvPr id="3" name="Shape 1096">
            <a:extLst>
              <a:ext uri="{FF2B5EF4-FFF2-40B4-BE49-F238E27FC236}">
                <a16:creationId xmlns:a16="http://schemas.microsoft.com/office/drawing/2014/main" id="{E74A2618-D140-534B-AEF2-EA1F6634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79" y="2902859"/>
            <a:ext cx="7658090" cy="2649678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1   Give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feedback on your own report </a:t>
            </a: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to drive faster decisions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2 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Ask for feedback </a:t>
            </a: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  <a:cs typeface="Avenir Medium" charset="0"/>
                <a:sym typeface="Avenir Medium" charset="0"/>
              </a:rPr>
              <a:t>from your colleague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Avenir Medium" charset="0"/>
              <a:sym typeface="Avenir Medium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3   </a:t>
            </a:r>
            <a:r>
              <a:rPr lang="en-US" b="1" dirty="0">
                <a:solidFill>
                  <a:srgbClr val="5E5E5E"/>
                </a:solidFill>
                <a:latin typeface="Avenir Book" panose="02000503020000020003" pitchFamily="2" charset="0"/>
              </a:rPr>
              <a:t>Make 3 decisions in how </a:t>
            </a:r>
            <a:r>
              <a:rPr lang="en-US" dirty="0">
                <a:solidFill>
                  <a:srgbClr val="5E5E5E"/>
                </a:solidFill>
                <a:latin typeface="Avenir Book" panose="02000503020000020003" pitchFamily="2" charset="0"/>
              </a:rPr>
              <a:t>you could change your report where the outcome would help drive faster decisions</a:t>
            </a:r>
          </a:p>
          <a:p>
            <a:pPr>
              <a:lnSpc>
                <a:spcPct val="150000"/>
              </a:lnSpc>
              <a:defRPr/>
            </a:pPr>
            <a:endParaRPr lang="en-GB" dirty="0">
              <a:solidFill>
                <a:srgbClr val="929292"/>
              </a:solidFill>
              <a:latin typeface="Avenir Medium" charset="0"/>
              <a:cs typeface="Avenir Medium" charset="0"/>
              <a:sym typeface="Avenir Medium" charset="0"/>
            </a:endParaRPr>
          </a:p>
        </p:txBody>
      </p:sp>
      <p:sp>
        <p:nvSpPr>
          <p:cNvPr id="4" name="Shape 1096">
            <a:extLst>
              <a:ext uri="{FF2B5EF4-FFF2-40B4-BE49-F238E27FC236}">
                <a16:creationId xmlns:a16="http://schemas.microsoft.com/office/drawing/2014/main" id="{FDE599FC-56B8-B24B-B842-4F4CDF8A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0" y="1396286"/>
            <a:ext cx="7658090" cy="433686"/>
          </a:xfrm>
          <a:prstGeom prst="rect">
            <a:avLst/>
          </a:prstGeom>
          <a:noFill/>
          <a:ln>
            <a:noFill/>
          </a:ln>
        </p:spPr>
        <p:txBody>
          <a:bodyPr lIns="26786" tIns="26786" rIns="26786" bIns="26786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cs typeface="Avenir Medium" charset="0"/>
                <a:sym typeface="Avenir Medium" charset="0"/>
              </a:rPr>
              <a:t>In pairs discuss, show and tell your reports</a:t>
            </a:r>
          </a:p>
        </p:txBody>
      </p:sp>
    </p:spTree>
    <p:extLst>
      <p:ext uri="{BB962C8B-B14F-4D97-AF65-F5344CB8AC3E}">
        <p14:creationId xmlns:p14="http://schemas.microsoft.com/office/powerpoint/2010/main" val="423371163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2052</Words>
  <Application>Microsoft Macintosh PowerPoint</Application>
  <PresentationFormat>On-screen Show (4:3)</PresentationFormat>
  <Paragraphs>676</Paragraphs>
  <Slides>56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Arial</vt:lpstr>
      <vt:lpstr>Arial Black</vt:lpstr>
      <vt:lpstr>Avenir Book</vt:lpstr>
      <vt:lpstr>Avenir Heavy</vt:lpstr>
      <vt:lpstr>Avenir Medium</vt:lpstr>
      <vt:lpstr>Avenir Next</vt:lpstr>
      <vt:lpstr>Avenir Next Demi Bold</vt:lpstr>
      <vt:lpstr>Avenir Next Heavy</vt:lpstr>
      <vt:lpstr>Calibri</vt:lpstr>
      <vt:lpstr>Haettenschweiler</vt:lpstr>
      <vt:lpstr>Helvetica Neue</vt:lpstr>
      <vt:lpstr>Trebuchet MS</vt:lpstr>
      <vt:lpstr>1_Office Theme</vt:lpstr>
      <vt:lpstr>Excel.Chart.8</vt:lpstr>
      <vt:lpstr>Worksheet</vt:lpstr>
      <vt:lpstr>Driving faster decisions with excel and powerpoint</vt:lpstr>
      <vt:lpstr>PowerPoint Presentation</vt:lpstr>
      <vt:lpstr>BREAKOUT</vt:lpstr>
      <vt:lpstr>Current thinking</vt:lpstr>
      <vt:lpstr>Current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 It’s not in the budget”</vt:lpstr>
      <vt:lpstr>PowerPoint Presentation</vt:lpstr>
      <vt:lpstr>INSIGHT </vt:lpstr>
      <vt:lpstr>PowerPoint Presentation</vt:lpstr>
      <vt:lpstr>PowerPoint Presentation</vt:lpstr>
      <vt:lpstr>5 WHYS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it different</vt:lpstr>
      <vt:lpstr>How excel can help</vt:lpstr>
      <vt:lpstr> Excel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power point can help</vt:lpstr>
      <vt:lpstr>High Level Overview and Observations</vt:lpstr>
      <vt:lpstr>Powerpoint</vt:lpstr>
      <vt:lpstr>PowerPoint Presentation</vt:lpstr>
      <vt:lpstr>PowerPoint Presentation</vt:lpstr>
      <vt:lpstr>Remote</vt:lpstr>
      <vt:lpstr>Remote</vt:lpstr>
      <vt:lpstr>PREPARE THE MEETING</vt:lpstr>
      <vt:lpstr>Remote meeting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faster decisions with excel and powerpoint</dc:title>
  <dc:creator>amanda carlyle</dc:creator>
  <cp:lastModifiedBy>amanda carlyle</cp:lastModifiedBy>
  <cp:revision>9</cp:revision>
  <dcterms:created xsi:type="dcterms:W3CDTF">2021-05-14T12:14:35Z</dcterms:created>
  <dcterms:modified xsi:type="dcterms:W3CDTF">2022-05-12T07:50:27Z</dcterms:modified>
</cp:coreProperties>
</file>